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4"/>
  </p:notesMasterIdLst>
  <p:sldIdLst>
    <p:sldId id="397" r:id="rId2"/>
    <p:sldId id="406" r:id="rId3"/>
    <p:sldId id="407" r:id="rId4"/>
    <p:sldId id="471" r:id="rId5"/>
    <p:sldId id="408" r:id="rId6"/>
    <p:sldId id="476" r:id="rId7"/>
    <p:sldId id="410" r:id="rId8"/>
    <p:sldId id="416" r:id="rId9"/>
    <p:sldId id="412" r:id="rId10"/>
    <p:sldId id="417" r:id="rId11"/>
    <p:sldId id="418" r:id="rId12"/>
    <p:sldId id="422" r:id="rId13"/>
    <p:sldId id="424" r:id="rId14"/>
    <p:sldId id="425" r:id="rId15"/>
    <p:sldId id="426" r:id="rId16"/>
    <p:sldId id="427" r:id="rId17"/>
    <p:sldId id="469" r:id="rId18"/>
    <p:sldId id="429" r:id="rId19"/>
    <p:sldId id="470" r:id="rId20"/>
    <p:sldId id="432" r:id="rId21"/>
    <p:sldId id="431" r:id="rId22"/>
    <p:sldId id="433" r:id="rId23"/>
    <p:sldId id="437" r:id="rId24"/>
    <p:sldId id="436" r:id="rId25"/>
    <p:sldId id="439" r:id="rId26"/>
    <p:sldId id="441" r:id="rId27"/>
    <p:sldId id="442" r:id="rId28"/>
    <p:sldId id="445" r:id="rId29"/>
    <p:sldId id="446" r:id="rId30"/>
    <p:sldId id="447" r:id="rId31"/>
    <p:sldId id="448" r:id="rId32"/>
    <p:sldId id="449" r:id="rId33"/>
    <p:sldId id="451" r:id="rId34"/>
    <p:sldId id="452" r:id="rId35"/>
    <p:sldId id="453" r:id="rId36"/>
    <p:sldId id="457" r:id="rId37"/>
    <p:sldId id="458" r:id="rId38"/>
    <p:sldId id="455" r:id="rId39"/>
    <p:sldId id="456" r:id="rId40"/>
    <p:sldId id="461" r:id="rId41"/>
    <p:sldId id="460" r:id="rId42"/>
    <p:sldId id="462" r:id="rId43"/>
    <p:sldId id="466" r:id="rId44"/>
    <p:sldId id="464" r:id="rId45"/>
    <p:sldId id="467" r:id="rId46"/>
    <p:sldId id="468" r:id="rId47"/>
    <p:sldId id="465" r:id="rId48"/>
    <p:sldId id="403" r:id="rId49"/>
    <p:sldId id="472" r:id="rId50"/>
    <p:sldId id="473" r:id="rId51"/>
    <p:sldId id="474" r:id="rId52"/>
    <p:sldId id="475" r:id="rId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93" autoAdjust="0"/>
  </p:normalViewPr>
  <p:slideViewPr>
    <p:cSldViewPr>
      <p:cViewPr varScale="1">
        <p:scale>
          <a:sx n="54" d="100"/>
          <a:sy n="54" d="100"/>
        </p:scale>
        <p:origin x="108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2C9C1-79BD-4982-AFF4-FC9AA2C92FA8}" type="datetimeFigureOut">
              <a:rPr lang="tr-TR" smtClean="0"/>
              <a:t>14.10.2017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4664F-5D2E-48CB-82B2-1C1152A21D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9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tr-TR" smtClean="0"/>
              <a:t>Resim eklemek için simgeyi tıklatın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318" y="476672"/>
            <a:ext cx="8247814" cy="2736304"/>
          </a:xfrm>
        </p:spPr>
        <p:txBody>
          <a:bodyPr/>
          <a:lstStyle/>
          <a:p>
            <a:r>
              <a:rPr lang="tr-TR" sz="4400" b="1" dirty="0" smtClean="0">
                <a:solidFill>
                  <a:srgbClr val="FFFF00"/>
                </a:solidFill>
              </a:rPr>
              <a:t>UNIVERSITY RANKINGS AND PROSPECTIVE STUDENTS </a:t>
            </a:r>
            <a:br>
              <a:rPr lang="tr-TR" sz="4400" b="1" dirty="0" smtClean="0">
                <a:solidFill>
                  <a:srgbClr val="FFFF00"/>
                </a:solidFill>
              </a:rPr>
            </a:br>
            <a:r>
              <a:rPr lang="tr-TR" sz="4400" b="1" dirty="0" smtClean="0">
                <a:solidFill>
                  <a:srgbClr val="FFFF00"/>
                </a:solidFill>
              </a:rPr>
              <a:t>(SHORT VERSION)</a:t>
            </a:r>
            <a:endParaRPr lang="tr-TR" sz="44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019" y="4437112"/>
            <a:ext cx="7800113" cy="2160240"/>
          </a:xfrm>
        </p:spPr>
        <p:txBody>
          <a:bodyPr>
            <a:normAutofit fontScale="92500"/>
          </a:bodyPr>
          <a:lstStyle/>
          <a:p>
            <a:r>
              <a:rPr lang="tr-TR" sz="3500" b="1" dirty="0" smtClean="0">
                <a:solidFill>
                  <a:schemeClr val="tx1"/>
                </a:solidFill>
              </a:rPr>
              <a:t>Prof. Dr. Ural AKBULUT  </a:t>
            </a:r>
            <a:r>
              <a:rPr lang="tr-TR" sz="3200" b="1" dirty="0" err="1" smtClean="0">
                <a:solidFill>
                  <a:schemeClr val="tx1"/>
                </a:solidFill>
              </a:rPr>
              <a:t>Coordinator</a:t>
            </a:r>
            <a:r>
              <a:rPr lang="tr-TR" sz="3200" b="1" dirty="0" smtClean="0">
                <a:solidFill>
                  <a:schemeClr val="tx1"/>
                </a:solidFill>
              </a:rPr>
              <a:t> of URAP (</a:t>
            </a:r>
            <a:r>
              <a:rPr lang="tr-TR" sz="3000" b="1" dirty="0" err="1" smtClean="0">
                <a:solidFill>
                  <a:schemeClr val="tx1"/>
                </a:solidFill>
              </a:rPr>
              <a:t>Univ</a:t>
            </a:r>
            <a:r>
              <a:rPr lang="tr-TR" sz="3000" b="1" dirty="0" smtClean="0">
                <a:solidFill>
                  <a:schemeClr val="tx1"/>
                </a:solidFill>
              </a:rPr>
              <a:t>. </a:t>
            </a:r>
            <a:r>
              <a:rPr lang="tr-TR" sz="3000" b="1" dirty="0" err="1" smtClean="0">
                <a:solidFill>
                  <a:schemeClr val="tx1"/>
                </a:solidFill>
              </a:rPr>
              <a:t>Ranking</a:t>
            </a:r>
            <a:r>
              <a:rPr lang="tr-TR" sz="3000" b="1" dirty="0" smtClean="0">
                <a:solidFill>
                  <a:schemeClr val="tx1"/>
                </a:solidFill>
              </a:rPr>
              <a:t> </a:t>
            </a:r>
            <a:r>
              <a:rPr lang="tr-TR" sz="3000" b="1" dirty="0" err="1" smtClean="0">
                <a:solidFill>
                  <a:schemeClr val="tx1"/>
                </a:solidFill>
              </a:rPr>
              <a:t>by</a:t>
            </a:r>
            <a:r>
              <a:rPr lang="tr-TR" sz="3000" b="1" dirty="0" smtClean="0">
                <a:solidFill>
                  <a:schemeClr val="tx1"/>
                </a:solidFill>
              </a:rPr>
              <a:t> </a:t>
            </a:r>
            <a:r>
              <a:rPr lang="tr-TR" sz="3000" b="1" dirty="0" err="1" smtClean="0">
                <a:solidFill>
                  <a:schemeClr val="tx1"/>
                </a:solidFill>
              </a:rPr>
              <a:t>Academic</a:t>
            </a:r>
            <a:r>
              <a:rPr lang="tr-TR" sz="3000" b="1" dirty="0" smtClean="0">
                <a:solidFill>
                  <a:schemeClr val="tx1"/>
                </a:solidFill>
              </a:rPr>
              <a:t> </a:t>
            </a:r>
            <a:r>
              <a:rPr lang="tr-TR" sz="3000" b="1" dirty="0" err="1" smtClean="0">
                <a:solidFill>
                  <a:schemeClr val="tx1"/>
                </a:solidFill>
              </a:rPr>
              <a:t>Performance</a:t>
            </a:r>
            <a:r>
              <a:rPr lang="tr-TR" sz="3200" b="1" dirty="0" smtClean="0">
                <a:solidFill>
                  <a:schemeClr val="tx1"/>
                </a:solidFill>
              </a:rPr>
              <a:t>)                     </a:t>
            </a:r>
            <a:r>
              <a:rPr lang="tr-TR" sz="3200" b="1" dirty="0" err="1" smtClean="0">
                <a:solidFill>
                  <a:schemeClr val="tx1"/>
                </a:solidFill>
              </a:rPr>
              <a:t>Former</a:t>
            </a:r>
            <a:r>
              <a:rPr lang="tr-TR" sz="3200" b="1" dirty="0" smtClean="0">
                <a:solidFill>
                  <a:schemeClr val="tx1"/>
                </a:solidFill>
              </a:rPr>
              <a:t> </a:t>
            </a:r>
            <a:r>
              <a:rPr lang="tr-TR" sz="3200" b="1" dirty="0" err="1" smtClean="0">
                <a:solidFill>
                  <a:schemeClr val="tx1"/>
                </a:solidFill>
              </a:rPr>
              <a:t>President</a:t>
            </a:r>
            <a:r>
              <a:rPr lang="tr-TR" sz="3200" b="1" dirty="0" smtClean="0">
                <a:solidFill>
                  <a:schemeClr val="tx1"/>
                </a:solidFill>
              </a:rPr>
              <a:t> of METU</a:t>
            </a:r>
          </a:p>
          <a:p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848872" cy="1402697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FIRST RANKING FOR PROSPECTIVE STUDENTS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424936" cy="4509574"/>
          </a:xfrm>
        </p:spPr>
        <p:txBody>
          <a:bodyPr>
            <a:normAutofit fontScale="92500" lnSpcReduction="10000"/>
          </a:bodyPr>
          <a:lstStyle/>
          <a:p>
            <a:r>
              <a:rPr lang="tr-TR" sz="3600" b="1" dirty="0" smtClean="0"/>
              <a:t>He </a:t>
            </a:r>
            <a:r>
              <a:rPr lang="tr-TR" sz="3600" b="1" dirty="0" err="1" smtClean="0"/>
              <a:t>named</a:t>
            </a:r>
            <a:r>
              <a:rPr lang="tr-TR" sz="3600" b="1" dirty="0" smtClean="0"/>
              <a:t> his 1910 </a:t>
            </a:r>
            <a:r>
              <a:rPr lang="tr-TR" sz="3600" b="1" dirty="0" err="1" smtClean="0"/>
              <a:t>ranking</a:t>
            </a:r>
            <a:r>
              <a:rPr lang="tr-TR" sz="3600" b="1" dirty="0" smtClean="0"/>
              <a:t> as «</a:t>
            </a:r>
            <a:r>
              <a:rPr lang="en-US" sz="3600" b="1" dirty="0" smtClean="0">
                <a:solidFill>
                  <a:srgbClr val="FFFF00"/>
                </a:solidFill>
              </a:rPr>
              <a:t>Scientific </a:t>
            </a:r>
            <a:r>
              <a:rPr lang="en-US" sz="3600" b="1" dirty="0">
                <a:solidFill>
                  <a:srgbClr val="FFFF00"/>
                </a:solidFill>
              </a:rPr>
              <a:t>Strength of the Leading </a:t>
            </a:r>
            <a:r>
              <a:rPr lang="en-US" sz="3600" b="1" dirty="0" smtClean="0">
                <a:solidFill>
                  <a:srgbClr val="FFFF00"/>
                </a:solidFill>
              </a:rPr>
              <a:t>Institutions</a:t>
            </a:r>
            <a:r>
              <a:rPr lang="tr-TR" sz="3600" b="1" dirty="0" smtClean="0"/>
              <a:t>»</a:t>
            </a:r>
          </a:p>
          <a:p>
            <a:r>
              <a:rPr lang="tr-TR" sz="3600" b="1" dirty="0" smtClean="0"/>
              <a:t>He </a:t>
            </a:r>
            <a:r>
              <a:rPr lang="tr-TR" sz="3600" b="1" dirty="0" err="1" smtClean="0"/>
              <a:t>was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first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advice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prospective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students</a:t>
            </a:r>
            <a:r>
              <a:rPr lang="tr-TR" sz="3600" b="1" dirty="0" smtClean="0"/>
              <a:t> «</a:t>
            </a:r>
            <a:r>
              <a:rPr lang="en-US" sz="3600" b="1" dirty="0" smtClean="0">
                <a:solidFill>
                  <a:srgbClr val="FFFF00"/>
                </a:solidFill>
              </a:rPr>
              <a:t>Students should</a:t>
            </a:r>
            <a:r>
              <a:rPr lang="tr-TR" sz="3600" b="1" dirty="0" smtClean="0">
                <a:solidFill>
                  <a:srgbClr val="FFFF00"/>
                </a:solidFill>
              </a:rPr>
              <a:t>....</a:t>
            </a:r>
            <a:r>
              <a:rPr lang="en-US" sz="3600" b="1" dirty="0" smtClean="0">
                <a:solidFill>
                  <a:srgbClr val="FFFF00"/>
                </a:solidFill>
              </a:rPr>
              <a:t>use </a:t>
            </a:r>
            <a:r>
              <a:rPr lang="en-US" sz="3600" b="1" dirty="0">
                <a:solidFill>
                  <a:srgbClr val="FFFF00"/>
                </a:solidFill>
              </a:rPr>
              <a:t>every </a:t>
            </a:r>
            <a:r>
              <a:rPr lang="en-US" sz="3600" b="1" dirty="0" smtClean="0">
                <a:solidFill>
                  <a:srgbClr val="FFFF00"/>
                </a:solidFill>
              </a:rPr>
              <a:t>effort</a:t>
            </a:r>
            <a:r>
              <a:rPr lang="tr-TR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to </a:t>
            </a:r>
            <a:r>
              <a:rPr lang="en-US" sz="3600" b="1" dirty="0">
                <a:solidFill>
                  <a:srgbClr val="FFFF00"/>
                </a:solidFill>
              </a:rPr>
              <a:t>attend institutions having large proportions of men of distinction </a:t>
            </a:r>
            <a:r>
              <a:rPr lang="en-US" sz="3600" b="1" dirty="0" smtClean="0">
                <a:solidFill>
                  <a:srgbClr val="FFFF00"/>
                </a:solidFill>
              </a:rPr>
              <a:t>among</a:t>
            </a:r>
            <a:r>
              <a:rPr lang="tr-TR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instructors</a:t>
            </a:r>
            <a:r>
              <a:rPr lang="tr-TR" sz="3600" b="1" dirty="0" smtClean="0"/>
              <a:t>»</a:t>
            </a:r>
            <a:endParaRPr lang="tr-TR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76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60871"/>
            <a:ext cx="7632848" cy="924475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OTHER RANKINGS IN US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5494"/>
            <a:ext cx="8568952" cy="4897842"/>
          </a:xfrm>
        </p:spPr>
        <p:txBody>
          <a:bodyPr>
            <a:normAutofit fontScale="92500" lnSpcReduction="20000"/>
          </a:bodyPr>
          <a:lstStyle/>
          <a:p>
            <a:r>
              <a:rPr lang="tr-TR" sz="3600" b="1" dirty="0" smtClean="0"/>
              <a:t>Cattell </a:t>
            </a:r>
            <a:r>
              <a:rPr lang="tr-TR" sz="3600" b="1" dirty="0" err="1" smtClean="0"/>
              <a:t>said</a:t>
            </a:r>
            <a:r>
              <a:rPr lang="tr-TR" sz="3600" b="1" dirty="0"/>
              <a:t> </a:t>
            </a:r>
            <a:r>
              <a:rPr lang="tr-TR" sz="3600" b="1" dirty="0" smtClean="0"/>
              <a:t>«</a:t>
            </a:r>
            <a:r>
              <a:rPr lang="tr-TR" sz="3600" b="1" dirty="0" err="1" smtClean="0">
                <a:solidFill>
                  <a:srgbClr val="FFFF00"/>
                </a:solidFill>
              </a:rPr>
              <a:t>ranking</a:t>
            </a:r>
            <a:r>
              <a:rPr lang="tr-TR" sz="3600" b="1" dirty="0" smtClean="0">
                <a:solidFill>
                  <a:srgbClr val="FFFF00"/>
                </a:solidFill>
              </a:rPr>
              <a:t> </a:t>
            </a:r>
            <a:r>
              <a:rPr lang="tr-TR" sz="3600" b="1" dirty="0" err="1" smtClean="0">
                <a:solidFill>
                  <a:srgbClr val="FFFF00"/>
                </a:solidFill>
              </a:rPr>
              <a:t>helps</a:t>
            </a:r>
            <a:r>
              <a:rPr lang="tr-TR" sz="3600" b="1" dirty="0" smtClean="0">
                <a:solidFill>
                  <a:srgbClr val="FFFF00"/>
                </a:solidFill>
              </a:rPr>
              <a:t> </a:t>
            </a:r>
            <a:r>
              <a:rPr lang="tr-TR" sz="3600" b="1" dirty="0" err="1">
                <a:solidFill>
                  <a:srgbClr val="FFFF00"/>
                </a:solidFill>
              </a:rPr>
              <a:t>universities</a:t>
            </a:r>
            <a:r>
              <a:rPr lang="tr-TR" sz="3600" b="1" dirty="0">
                <a:solidFill>
                  <a:srgbClr val="FFFF00"/>
                </a:solidFill>
              </a:rPr>
              <a:t> </a:t>
            </a:r>
            <a:r>
              <a:rPr lang="tr-TR" sz="3600" b="1" dirty="0" err="1">
                <a:solidFill>
                  <a:srgbClr val="FFFF00"/>
                </a:solidFill>
              </a:rPr>
              <a:t>to</a:t>
            </a:r>
            <a:r>
              <a:rPr lang="tr-TR" sz="3600" b="1" dirty="0">
                <a:solidFill>
                  <a:srgbClr val="FFFF00"/>
                </a:solidFill>
              </a:rPr>
              <a:t> </a:t>
            </a:r>
            <a:r>
              <a:rPr lang="tr-TR" sz="3600" b="1" dirty="0" err="1">
                <a:solidFill>
                  <a:srgbClr val="FFFF00"/>
                </a:solidFill>
              </a:rPr>
              <a:t>develop</a:t>
            </a:r>
            <a:r>
              <a:rPr lang="tr-TR" sz="3600" b="1" dirty="0">
                <a:solidFill>
                  <a:srgbClr val="FFFF00"/>
                </a:solidFill>
              </a:rPr>
              <a:t> </a:t>
            </a:r>
            <a:r>
              <a:rPr lang="tr-TR" sz="3600" b="1" dirty="0" err="1" smtClean="0">
                <a:solidFill>
                  <a:srgbClr val="FFFF00"/>
                </a:solidFill>
              </a:rPr>
              <a:t>themselves</a:t>
            </a:r>
            <a:r>
              <a:rPr lang="tr-TR" sz="3600" b="1" dirty="0" smtClean="0"/>
              <a:t>»</a:t>
            </a:r>
            <a:endParaRPr lang="tr-TR" sz="3600" b="1" dirty="0"/>
          </a:p>
          <a:p>
            <a:r>
              <a:rPr lang="tr-TR" sz="3600" b="1" dirty="0" smtClean="0"/>
              <a:t>Cattell’s model </a:t>
            </a:r>
            <a:r>
              <a:rPr lang="tr-TR" sz="3600" b="1" dirty="0" err="1" smtClean="0"/>
              <a:t>was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used</a:t>
            </a:r>
            <a:r>
              <a:rPr lang="tr-TR" sz="3600" b="1" dirty="0" smtClean="0"/>
              <a:t> in US </a:t>
            </a:r>
            <a:r>
              <a:rPr lang="tr-TR" sz="3600" b="1" dirty="0" err="1" smtClean="0"/>
              <a:t>to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rank</a:t>
            </a:r>
            <a:r>
              <a:rPr lang="tr-TR" sz="3600" b="1" dirty="0" smtClean="0"/>
              <a:t> </a:t>
            </a:r>
            <a:r>
              <a:rPr lang="tr-TR" sz="3600" b="1" dirty="0" err="1"/>
              <a:t>universities</a:t>
            </a:r>
            <a:r>
              <a:rPr lang="tr-TR" sz="3600" b="1" dirty="0"/>
              <a:t> </a:t>
            </a:r>
            <a:r>
              <a:rPr lang="tr-TR" sz="3600" b="1" dirty="0" err="1" smtClean="0"/>
              <a:t>until</a:t>
            </a:r>
            <a:r>
              <a:rPr lang="tr-TR" sz="3600" b="1" dirty="0" smtClean="0"/>
              <a:t> 1959 </a:t>
            </a:r>
          </a:p>
          <a:p>
            <a:r>
              <a:rPr lang="tr-TR" sz="3600" b="1" dirty="0" err="1" smtClean="0"/>
              <a:t>Stephen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Visher</a:t>
            </a:r>
            <a:r>
              <a:rPr lang="tr-TR" sz="3600" b="1" dirty="0" smtClean="0"/>
              <a:t>, </a:t>
            </a:r>
            <a:r>
              <a:rPr lang="tr-TR" sz="3600" b="1" dirty="0" err="1" smtClean="0"/>
              <a:t>published</a:t>
            </a:r>
            <a:r>
              <a:rPr lang="tr-TR" sz="3600" b="1" dirty="0" smtClean="0"/>
              <a:t> his </a:t>
            </a:r>
            <a:r>
              <a:rPr lang="tr-TR" sz="3600" b="1" dirty="0" err="1" smtClean="0"/>
              <a:t>ranking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based</a:t>
            </a:r>
            <a:r>
              <a:rPr lang="tr-TR" sz="3600" b="1" dirty="0" smtClean="0"/>
              <a:t> on </a:t>
            </a:r>
            <a:r>
              <a:rPr lang="tr-TR" sz="3600" b="1" dirty="0" err="1" smtClean="0"/>
              <a:t>ratio</a:t>
            </a:r>
            <a:r>
              <a:rPr lang="tr-TR" sz="3600" b="1" dirty="0" smtClean="0"/>
              <a:t> of </a:t>
            </a:r>
            <a:r>
              <a:rPr lang="tr-TR" sz="3600" b="1" dirty="0" err="1" smtClean="0">
                <a:solidFill>
                  <a:srgbClr val="FFFF00"/>
                </a:solidFill>
              </a:rPr>
              <a:t>young</a:t>
            </a:r>
            <a:r>
              <a:rPr lang="tr-TR" sz="3600" b="1" dirty="0" smtClean="0">
                <a:solidFill>
                  <a:srgbClr val="FFFF00"/>
                </a:solidFill>
              </a:rPr>
              <a:t> top </a:t>
            </a:r>
            <a:r>
              <a:rPr lang="tr-TR" sz="3600" b="1" dirty="0" err="1" smtClean="0">
                <a:solidFill>
                  <a:srgbClr val="FFFF00"/>
                </a:solidFill>
              </a:rPr>
              <a:t>scientists</a:t>
            </a:r>
            <a:r>
              <a:rPr lang="tr-TR" sz="3600" b="1" dirty="0" smtClean="0">
                <a:solidFill>
                  <a:srgbClr val="FFFF00"/>
                </a:solidFill>
              </a:rPr>
              <a:t> </a:t>
            </a:r>
            <a:r>
              <a:rPr lang="tr-TR" sz="3600" b="1" dirty="0" err="1" smtClean="0"/>
              <a:t>to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number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students</a:t>
            </a:r>
            <a:r>
              <a:rPr lang="tr-TR" sz="3600" b="1" dirty="0" smtClean="0"/>
              <a:t> in </a:t>
            </a:r>
            <a:r>
              <a:rPr lang="tr-TR" sz="3600" b="1" dirty="0" err="1" smtClean="0"/>
              <a:t>each</a:t>
            </a:r>
            <a:r>
              <a:rPr lang="tr-TR" sz="3600" b="1" dirty="0" smtClean="0"/>
              <a:t> university (1928) </a:t>
            </a:r>
            <a:endParaRPr lang="tr-TR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11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0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883" y="476672"/>
            <a:ext cx="7632848" cy="924475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US NEWS AND WORLD REPORT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13075"/>
            <a:ext cx="8568952" cy="4984277"/>
          </a:xfrm>
        </p:spPr>
        <p:txBody>
          <a:bodyPr>
            <a:normAutofit lnSpcReduction="10000"/>
          </a:bodyPr>
          <a:lstStyle/>
          <a:p>
            <a:r>
              <a:rPr lang="tr-TR" sz="3600" b="1" dirty="0" err="1" smtClean="0"/>
              <a:t>Many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other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university</a:t>
            </a:r>
            <a:r>
              <a:rPr lang="tr-TR" sz="3600" b="1" dirty="0" smtClean="0"/>
              <a:t>  </a:t>
            </a:r>
            <a:r>
              <a:rPr lang="tr-TR" sz="3600" b="1" dirty="0" err="1" smtClean="0"/>
              <a:t>rankings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were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produced</a:t>
            </a:r>
            <a:r>
              <a:rPr lang="tr-TR" sz="3600" b="1" dirty="0" smtClean="0"/>
              <a:t> in US, </a:t>
            </a:r>
            <a:r>
              <a:rPr lang="tr-TR" sz="3600" b="1" dirty="0" err="1" smtClean="0"/>
              <a:t>however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they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were</a:t>
            </a:r>
            <a:r>
              <a:rPr lang="tr-TR" sz="3600" b="1" dirty="0"/>
              <a:t> </a:t>
            </a:r>
            <a:r>
              <a:rPr lang="tr-TR" sz="3600" b="1" dirty="0" err="1" smtClean="0"/>
              <a:t>only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known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by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academicians</a:t>
            </a:r>
            <a:endParaRPr lang="tr-TR" sz="3600" b="1" dirty="0" smtClean="0"/>
          </a:p>
          <a:p>
            <a:r>
              <a:rPr lang="tr-TR" sz="3600" b="1" dirty="0" err="1" smtClean="0"/>
              <a:t>Prospective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students</a:t>
            </a:r>
            <a:r>
              <a:rPr lang="tr-TR" sz="3600" b="1" dirty="0" smtClean="0"/>
              <a:t> had </a:t>
            </a:r>
            <a:r>
              <a:rPr lang="tr-TR" sz="3600" b="1" dirty="0" err="1" smtClean="0"/>
              <a:t>almost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no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chance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examine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them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select</a:t>
            </a:r>
            <a:r>
              <a:rPr lang="tr-TR" sz="3600" b="1" dirty="0" smtClean="0"/>
              <a:t> a </a:t>
            </a:r>
            <a:r>
              <a:rPr lang="tr-TR" sz="3600" b="1" dirty="0" err="1" smtClean="0"/>
              <a:t>university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until</a:t>
            </a:r>
            <a:r>
              <a:rPr lang="tr-TR" sz="3600" b="1" dirty="0" smtClean="0"/>
              <a:t> US News </a:t>
            </a:r>
            <a:r>
              <a:rPr lang="tr-TR" sz="3600" b="1" dirty="0" err="1" smtClean="0"/>
              <a:t>and</a:t>
            </a:r>
            <a:r>
              <a:rPr lang="tr-TR" sz="3600" b="1" dirty="0" smtClean="0"/>
              <a:t> World Report appeared in 1983 </a:t>
            </a:r>
            <a:endParaRPr lang="tr-TR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12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1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71" y="539323"/>
            <a:ext cx="7450987" cy="924475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WORLD UNIVERSITY RANKINGS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58" y="1600199"/>
            <a:ext cx="8247814" cy="4853137"/>
          </a:xfrm>
        </p:spPr>
        <p:txBody>
          <a:bodyPr>
            <a:normAutofit lnSpcReduction="10000"/>
          </a:bodyPr>
          <a:lstStyle/>
          <a:p>
            <a:r>
              <a:rPr lang="tr-TR" sz="3600" b="1" dirty="0">
                <a:solidFill>
                  <a:prstClr val="white"/>
                </a:solidFill>
              </a:rPr>
              <a:t>US </a:t>
            </a:r>
            <a:r>
              <a:rPr lang="tr-TR" sz="3600" b="1" dirty="0" smtClean="0">
                <a:solidFill>
                  <a:prstClr val="white"/>
                </a:solidFill>
              </a:rPr>
              <a:t>News </a:t>
            </a:r>
            <a:r>
              <a:rPr lang="tr-TR" sz="3600" b="1" dirty="0" err="1">
                <a:solidFill>
                  <a:prstClr val="white"/>
                </a:solidFill>
              </a:rPr>
              <a:t>and</a:t>
            </a:r>
            <a:r>
              <a:rPr lang="tr-TR" sz="3600" b="1" dirty="0">
                <a:solidFill>
                  <a:prstClr val="white"/>
                </a:solidFill>
              </a:rPr>
              <a:t> World </a:t>
            </a:r>
            <a:r>
              <a:rPr lang="tr-TR" sz="3600" b="1" dirty="0" smtClean="0">
                <a:solidFill>
                  <a:prstClr val="white"/>
                </a:solidFill>
              </a:rPr>
              <a:t>Report </a:t>
            </a:r>
            <a:r>
              <a:rPr lang="tr-TR" sz="3600" b="1" dirty="0" err="1" smtClean="0">
                <a:solidFill>
                  <a:prstClr val="white"/>
                </a:solidFill>
              </a:rPr>
              <a:t>inspired</a:t>
            </a:r>
            <a:r>
              <a:rPr lang="tr-TR" sz="3600" b="1" dirty="0" smtClean="0">
                <a:solidFill>
                  <a:prstClr val="white"/>
                </a:solidFill>
              </a:rPr>
              <a:t> </a:t>
            </a:r>
            <a:r>
              <a:rPr lang="tr-TR" sz="3600" b="1" dirty="0" err="1" smtClean="0">
                <a:solidFill>
                  <a:prstClr val="white"/>
                </a:solidFill>
              </a:rPr>
              <a:t>several</a:t>
            </a:r>
            <a:r>
              <a:rPr lang="tr-TR" sz="3600" b="1" dirty="0" smtClean="0">
                <a:solidFill>
                  <a:prstClr val="white"/>
                </a:solidFill>
              </a:rPr>
              <a:t> </a:t>
            </a:r>
            <a:r>
              <a:rPr lang="tr-TR" sz="3600" b="1" dirty="0" err="1" smtClean="0">
                <a:solidFill>
                  <a:prstClr val="white"/>
                </a:solidFill>
              </a:rPr>
              <a:t>other</a:t>
            </a:r>
            <a:r>
              <a:rPr lang="tr-TR" sz="3600" b="1" dirty="0" smtClean="0">
                <a:solidFill>
                  <a:prstClr val="white"/>
                </a:solidFill>
              </a:rPr>
              <a:t> </a:t>
            </a:r>
            <a:r>
              <a:rPr lang="tr-TR" sz="3600" b="1" dirty="0" err="1" smtClean="0">
                <a:solidFill>
                  <a:prstClr val="white"/>
                </a:solidFill>
              </a:rPr>
              <a:t>magazines</a:t>
            </a:r>
            <a:r>
              <a:rPr lang="tr-TR" sz="3600" b="1" dirty="0" smtClean="0">
                <a:solidFill>
                  <a:prstClr val="white"/>
                </a:solidFill>
              </a:rPr>
              <a:t> </a:t>
            </a:r>
            <a:r>
              <a:rPr lang="tr-TR" sz="3600" b="1" dirty="0" err="1" smtClean="0">
                <a:solidFill>
                  <a:prstClr val="white"/>
                </a:solidFill>
              </a:rPr>
              <a:t>to</a:t>
            </a:r>
            <a:r>
              <a:rPr lang="tr-TR" sz="3600" b="1" dirty="0" smtClean="0">
                <a:solidFill>
                  <a:prstClr val="white"/>
                </a:solidFill>
              </a:rPr>
              <a:t> </a:t>
            </a:r>
            <a:r>
              <a:rPr lang="tr-TR" sz="3600" b="1" dirty="0" err="1" smtClean="0">
                <a:solidFill>
                  <a:prstClr val="white"/>
                </a:solidFill>
              </a:rPr>
              <a:t>publish</a:t>
            </a:r>
            <a:r>
              <a:rPr lang="tr-TR" sz="3600" b="1" dirty="0" smtClean="0">
                <a:solidFill>
                  <a:prstClr val="white"/>
                </a:solidFill>
              </a:rPr>
              <a:t> </a:t>
            </a:r>
            <a:r>
              <a:rPr lang="tr-TR" sz="3600" b="1" dirty="0" err="1" smtClean="0">
                <a:solidFill>
                  <a:prstClr val="white"/>
                </a:solidFill>
              </a:rPr>
              <a:t>national</a:t>
            </a:r>
            <a:r>
              <a:rPr lang="tr-TR" sz="3600" b="1" dirty="0" smtClean="0">
                <a:solidFill>
                  <a:prstClr val="white"/>
                </a:solidFill>
              </a:rPr>
              <a:t> </a:t>
            </a:r>
            <a:r>
              <a:rPr lang="tr-TR" sz="3600" b="1" dirty="0" err="1" smtClean="0">
                <a:solidFill>
                  <a:prstClr val="white"/>
                </a:solidFill>
              </a:rPr>
              <a:t>rankings</a:t>
            </a:r>
            <a:r>
              <a:rPr lang="tr-TR" sz="3600" b="1" dirty="0" smtClean="0">
                <a:solidFill>
                  <a:prstClr val="white"/>
                </a:solidFill>
              </a:rPr>
              <a:t> in </a:t>
            </a:r>
            <a:r>
              <a:rPr lang="tr-TR" sz="3600" b="1" dirty="0" err="1" smtClean="0">
                <a:solidFill>
                  <a:prstClr val="white"/>
                </a:solidFill>
              </a:rPr>
              <a:t>other</a:t>
            </a:r>
            <a:r>
              <a:rPr lang="tr-TR" sz="3600" b="1" dirty="0" smtClean="0">
                <a:solidFill>
                  <a:prstClr val="white"/>
                </a:solidFill>
              </a:rPr>
              <a:t> </a:t>
            </a:r>
            <a:r>
              <a:rPr lang="tr-TR" sz="3600" b="1" dirty="0" err="1" smtClean="0">
                <a:solidFill>
                  <a:prstClr val="white"/>
                </a:solidFill>
              </a:rPr>
              <a:t>countries</a:t>
            </a:r>
            <a:endParaRPr lang="tr-TR" sz="3600" b="1" dirty="0" smtClean="0">
              <a:solidFill>
                <a:prstClr val="white"/>
              </a:solidFill>
            </a:endParaRPr>
          </a:p>
          <a:p>
            <a:r>
              <a:rPr lang="tr-TR" sz="3600" b="1" dirty="0" err="1" smtClean="0">
                <a:solidFill>
                  <a:prstClr val="white"/>
                </a:solidFill>
              </a:rPr>
              <a:t>Finally</a:t>
            </a:r>
            <a:r>
              <a:rPr lang="tr-TR" sz="3600" b="1" dirty="0" smtClean="0">
                <a:solidFill>
                  <a:prstClr val="white"/>
                </a:solidFill>
              </a:rPr>
              <a:t> in 2003 </a:t>
            </a:r>
            <a:r>
              <a:rPr lang="tr-TR" sz="3600" b="1" dirty="0" err="1" smtClean="0">
                <a:solidFill>
                  <a:prstClr val="white"/>
                </a:solidFill>
              </a:rPr>
              <a:t>the</a:t>
            </a:r>
            <a:r>
              <a:rPr lang="tr-TR" sz="3600" b="1" dirty="0" smtClean="0">
                <a:solidFill>
                  <a:prstClr val="white"/>
                </a:solidFill>
              </a:rPr>
              <a:t> </a:t>
            </a:r>
            <a:r>
              <a:rPr lang="tr-TR" sz="3600" b="1" dirty="0" err="1" smtClean="0">
                <a:solidFill>
                  <a:prstClr val="white"/>
                </a:solidFill>
              </a:rPr>
              <a:t>first</a:t>
            </a:r>
            <a:r>
              <a:rPr lang="tr-TR" sz="3600" b="1" dirty="0" smtClean="0">
                <a:solidFill>
                  <a:prstClr val="white"/>
                </a:solidFill>
              </a:rPr>
              <a:t> World </a:t>
            </a:r>
            <a:r>
              <a:rPr lang="tr-TR" sz="3600" b="1" dirty="0" err="1">
                <a:solidFill>
                  <a:prstClr val="white"/>
                </a:solidFill>
              </a:rPr>
              <a:t>U</a:t>
            </a:r>
            <a:r>
              <a:rPr lang="tr-TR" sz="3600" b="1" dirty="0" err="1" smtClean="0">
                <a:solidFill>
                  <a:prstClr val="white"/>
                </a:solidFill>
              </a:rPr>
              <a:t>niversity</a:t>
            </a:r>
            <a:r>
              <a:rPr lang="tr-TR" sz="3600" b="1" dirty="0" smtClean="0">
                <a:solidFill>
                  <a:prstClr val="white"/>
                </a:solidFill>
              </a:rPr>
              <a:t> </a:t>
            </a:r>
            <a:r>
              <a:rPr lang="tr-TR" sz="3600" b="1" dirty="0" err="1">
                <a:solidFill>
                  <a:prstClr val="white"/>
                </a:solidFill>
              </a:rPr>
              <a:t>R</a:t>
            </a:r>
            <a:r>
              <a:rPr lang="tr-TR" sz="3600" b="1" dirty="0" err="1" smtClean="0">
                <a:solidFill>
                  <a:prstClr val="white"/>
                </a:solidFill>
              </a:rPr>
              <a:t>anking</a:t>
            </a:r>
            <a:r>
              <a:rPr lang="tr-TR" sz="3600" b="1" dirty="0" smtClean="0">
                <a:solidFill>
                  <a:prstClr val="white"/>
                </a:solidFill>
              </a:rPr>
              <a:t> appeared in </a:t>
            </a:r>
            <a:r>
              <a:rPr lang="tr-TR" sz="3600" b="1" dirty="0" err="1" smtClean="0">
                <a:solidFill>
                  <a:prstClr val="white"/>
                </a:solidFill>
              </a:rPr>
              <a:t>China</a:t>
            </a:r>
            <a:r>
              <a:rPr lang="tr-TR" sz="3600" b="1" dirty="0" smtClean="0">
                <a:solidFill>
                  <a:prstClr val="white"/>
                </a:solidFill>
              </a:rPr>
              <a:t> (formerly </a:t>
            </a:r>
            <a:r>
              <a:rPr lang="tr-TR" sz="3600" b="1" dirty="0" err="1" smtClean="0">
                <a:solidFill>
                  <a:prstClr val="white"/>
                </a:solidFill>
              </a:rPr>
              <a:t>Shenghai</a:t>
            </a:r>
            <a:r>
              <a:rPr lang="tr-TR" sz="3600" b="1" dirty="0" smtClean="0">
                <a:solidFill>
                  <a:prstClr val="white"/>
                </a:solidFill>
              </a:rPr>
              <a:t>) </a:t>
            </a:r>
            <a:r>
              <a:rPr lang="tr-TR" sz="3600" b="1" dirty="0" err="1" smtClean="0">
                <a:solidFill>
                  <a:prstClr val="white"/>
                </a:solidFill>
              </a:rPr>
              <a:t>now</a:t>
            </a:r>
            <a:r>
              <a:rPr lang="tr-TR" sz="3600" b="1" dirty="0" smtClean="0">
                <a:solidFill>
                  <a:prstClr val="white"/>
                </a:solidFill>
              </a:rPr>
              <a:t> </a:t>
            </a:r>
            <a:r>
              <a:rPr lang="tr-TR" sz="3600" b="1" dirty="0" err="1" smtClean="0">
                <a:solidFill>
                  <a:prstClr val="white"/>
                </a:solidFill>
              </a:rPr>
              <a:t>known</a:t>
            </a:r>
            <a:r>
              <a:rPr lang="tr-TR" sz="3600" b="1" dirty="0" smtClean="0">
                <a:solidFill>
                  <a:prstClr val="white"/>
                </a:solidFill>
              </a:rPr>
              <a:t> as ARWU </a:t>
            </a:r>
            <a:r>
              <a:rPr lang="tr-TR" sz="3600" b="1" dirty="0" err="1" smtClean="0">
                <a:solidFill>
                  <a:prstClr val="white"/>
                </a:solidFill>
              </a:rPr>
              <a:t>ranking</a:t>
            </a:r>
            <a:r>
              <a:rPr lang="tr-TR" sz="3600" b="1" dirty="0" smtClean="0">
                <a:solidFill>
                  <a:prstClr val="white"/>
                </a:solidFill>
              </a:rPr>
              <a:t>  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13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6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06971" cy="1051519"/>
          </a:xfrm>
        </p:spPr>
        <p:txBody>
          <a:bodyPr/>
          <a:lstStyle/>
          <a:p>
            <a:r>
              <a:rPr lang="tr-TR" sz="4000" b="1" dirty="0">
                <a:solidFill>
                  <a:srgbClr val="FFFF00"/>
                </a:solidFill>
              </a:rPr>
              <a:t>WORLD </a:t>
            </a:r>
            <a:r>
              <a:rPr lang="tr-TR" sz="4000" b="1" dirty="0" smtClean="0">
                <a:solidFill>
                  <a:srgbClr val="FFFF00"/>
                </a:solidFill>
              </a:rPr>
              <a:t>UNIVERSITY </a:t>
            </a:r>
            <a:r>
              <a:rPr lang="tr-TR" sz="4000" b="1" dirty="0">
                <a:solidFill>
                  <a:srgbClr val="FFFF00"/>
                </a:solidFill>
              </a:rPr>
              <a:t>RANKINGS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5184576"/>
          </a:xfrm>
        </p:spPr>
        <p:txBody>
          <a:bodyPr>
            <a:normAutofit/>
          </a:bodyPr>
          <a:lstStyle/>
          <a:p>
            <a:r>
              <a:rPr lang="en-US" sz="3600" b="1" dirty="0"/>
              <a:t>QS </a:t>
            </a:r>
            <a:r>
              <a:rPr lang="tr-TR" sz="3600" b="1" dirty="0" err="1" smtClean="0"/>
              <a:t>and</a:t>
            </a:r>
            <a:r>
              <a:rPr lang="en-US" sz="3600" b="1" dirty="0" smtClean="0"/>
              <a:t> </a:t>
            </a:r>
            <a:r>
              <a:rPr lang="en-US" sz="3600" b="1" dirty="0"/>
              <a:t>Times (THE) </a:t>
            </a:r>
            <a:r>
              <a:rPr lang="tr-TR" sz="3600" b="1" dirty="0" err="1" smtClean="0"/>
              <a:t>ranked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universities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together</a:t>
            </a:r>
            <a:r>
              <a:rPr lang="tr-TR" sz="3600" b="1" dirty="0" smtClean="0"/>
              <a:t>, </a:t>
            </a:r>
            <a:r>
              <a:rPr lang="tr-TR" sz="3600" b="1" dirty="0" err="1" smtClean="0"/>
              <a:t>between</a:t>
            </a:r>
            <a:r>
              <a:rPr lang="tr-TR" sz="3600" b="1" dirty="0" smtClean="0"/>
              <a:t> </a:t>
            </a:r>
            <a:r>
              <a:rPr lang="en-US" sz="3600" b="1" dirty="0" smtClean="0"/>
              <a:t>2004-2009</a:t>
            </a:r>
            <a:endParaRPr lang="tr-TR" sz="3600" b="1" dirty="0" smtClean="0"/>
          </a:p>
          <a:p>
            <a:r>
              <a:rPr lang="tr-TR" sz="3600" b="1" dirty="0" smtClean="0"/>
              <a:t>Since 2010 </a:t>
            </a:r>
            <a:r>
              <a:rPr lang="tr-TR" sz="3600" b="1" dirty="0" err="1" smtClean="0"/>
              <a:t>they</a:t>
            </a:r>
            <a:r>
              <a:rPr lang="tr-TR" sz="3600" b="1" dirty="0"/>
              <a:t> </a:t>
            </a:r>
            <a:r>
              <a:rPr lang="tr-TR" sz="3600" b="1" dirty="0" err="1" smtClean="0"/>
              <a:t>both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rank</a:t>
            </a:r>
            <a:r>
              <a:rPr lang="tr-TR" sz="3600" b="1" dirty="0" smtClean="0"/>
              <a:t> as </a:t>
            </a:r>
            <a:r>
              <a:rPr lang="tr-TR" sz="3600" b="1" dirty="0" err="1" smtClean="0"/>
              <a:t>separate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companies</a:t>
            </a:r>
            <a:endParaRPr lang="tr-TR" sz="3600" b="1" dirty="0" smtClean="0"/>
          </a:p>
          <a:p>
            <a:r>
              <a:rPr lang="en-US" sz="3600" b="1" dirty="0"/>
              <a:t> </a:t>
            </a:r>
            <a:r>
              <a:rPr lang="en-US" sz="3600" b="1" dirty="0" smtClean="0"/>
              <a:t>Webometrics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rank</a:t>
            </a:r>
            <a:r>
              <a:rPr lang="tr-TR" sz="3600" b="1" dirty="0" err="1"/>
              <a:t>s</a:t>
            </a:r>
            <a:r>
              <a:rPr lang="tr-TR" sz="3600" b="1" dirty="0"/>
              <a:t> since </a:t>
            </a:r>
            <a:r>
              <a:rPr lang="tr-TR" sz="3600" b="1" dirty="0" smtClean="0"/>
              <a:t>2004 (based on web </a:t>
            </a:r>
            <a:r>
              <a:rPr lang="tr-TR" sz="3600" b="1" dirty="0" err="1" smtClean="0"/>
              <a:t>pages</a:t>
            </a:r>
            <a:r>
              <a:rPr lang="tr-TR" sz="3600" b="1" dirty="0" smtClean="0"/>
              <a:t>)</a:t>
            </a:r>
            <a:endParaRPr lang="tr-TR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14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4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43360" cy="1123527"/>
          </a:xfrm>
        </p:spPr>
        <p:txBody>
          <a:bodyPr/>
          <a:lstStyle/>
          <a:p>
            <a:r>
              <a:rPr lang="tr-TR" sz="4000" b="1" dirty="0">
                <a:solidFill>
                  <a:srgbClr val="FFFF00"/>
                </a:solidFill>
              </a:rPr>
              <a:t>WORLD </a:t>
            </a:r>
            <a:r>
              <a:rPr lang="tr-TR" sz="4000" b="1" dirty="0" smtClean="0">
                <a:solidFill>
                  <a:srgbClr val="FFFF00"/>
                </a:solidFill>
              </a:rPr>
              <a:t>UNIVERSITY </a:t>
            </a:r>
            <a:r>
              <a:rPr lang="tr-TR" sz="4000" b="1" dirty="0">
                <a:solidFill>
                  <a:srgbClr val="FFFF00"/>
                </a:solidFill>
              </a:rPr>
              <a:t>RANKINGS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58" y="2204864"/>
            <a:ext cx="8175806" cy="4464496"/>
          </a:xfrm>
        </p:spPr>
        <p:txBody>
          <a:bodyPr>
            <a:normAutofit lnSpcReduction="10000"/>
          </a:bodyPr>
          <a:lstStyle/>
          <a:p>
            <a:r>
              <a:rPr lang="tr-TR" sz="3600" b="1" dirty="0"/>
              <a:t>NTU </a:t>
            </a:r>
            <a:r>
              <a:rPr lang="tr-TR" sz="3600" b="1" dirty="0" smtClean="0"/>
              <a:t>(formerly HEEACT) </a:t>
            </a:r>
            <a:r>
              <a:rPr lang="tr-TR" sz="3600" b="1" dirty="0" err="1" smtClean="0"/>
              <a:t>ranks</a:t>
            </a:r>
            <a:r>
              <a:rPr lang="tr-TR" sz="3600" b="1" dirty="0" smtClean="0"/>
              <a:t> since 2007</a:t>
            </a:r>
          </a:p>
          <a:p>
            <a:r>
              <a:rPr lang="tr-TR" sz="3600" b="1" dirty="0" smtClean="0"/>
              <a:t>CWTS </a:t>
            </a:r>
            <a:r>
              <a:rPr lang="tr-TR" sz="3600" b="1" dirty="0" err="1" smtClean="0"/>
              <a:t>ranks</a:t>
            </a:r>
            <a:r>
              <a:rPr lang="tr-TR" sz="3600" b="1" dirty="0" smtClean="0"/>
              <a:t> since 2008</a:t>
            </a:r>
          </a:p>
          <a:p>
            <a:r>
              <a:rPr lang="tr-TR" sz="3600" b="1" dirty="0" err="1" smtClean="0"/>
              <a:t>Scimago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ranks</a:t>
            </a:r>
            <a:r>
              <a:rPr lang="tr-TR" sz="3600" b="1" dirty="0" smtClean="0"/>
              <a:t> since 2009</a:t>
            </a:r>
          </a:p>
          <a:p>
            <a:r>
              <a:rPr lang="tr-TR" sz="3600" b="1" dirty="0" smtClean="0"/>
              <a:t>URAP </a:t>
            </a:r>
            <a:r>
              <a:rPr lang="tr-TR" sz="3600" b="1" dirty="0" err="1" smtClean="0"/>
              <a:t>ranks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Turkish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universities</a:t>
            </a:r>
            <a:r>
              <a:rPr lang="tr-TR" sz="3600" b="1" dirty="0" smtClean="0"/>
              <a:t> since 2009 </a:t>
            </a:r>
            <a:r>
              <a:rPr lang="tr-TR" sz="3600" b="1" dirty="0" err="1" smtClean="0"/>
              <a:t>and</a:t>
            </a:r>
            <a:r>
              <a:rPr lang="tr-TR" sz="3600" b="1" dirty="0" smtClean="0"/>
              <a:t> World </a:t>
            </a:r>
            <a:r>
              <a:rPr lang="tr-TR" sz="3600" b="1" dirty="0" err="1" smtClean="0"/>
              <a:t>universities</a:t>
            </a:r>
            <a:r>
              <a:rPr lang="tr-TR" sz="3600" b="1" dirty="0" smtClean="0"/>
              <a:t> since 2010</a:t>
            </a:r>
          </a:p>
          <a:p>
            <a:endParaRPr lang="tr-TR" sz="3600" b="1" dirty="0" smtClean="0"/>
          </a:p>
          <a:p>
            <a:endParaRPr lang="tr-TR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15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57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48871" cy="1195535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RANKINGS AND PROSPECTIVE STUDENTS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5" cy="5112568"/>
          </a:xfrm>
        </p:spPr>
        <p:txBody>
          <a:bodyPr>
            <a:normAutofit fontScale="92500"/>
          </a:bodyPr>
          <a:lstStyle/>
          <a:p>
            <a:r>
              <a:rPr lang="tr-TR" sz="3600" b="1" dirty="0" err="1"/>
              <a:t>R</a:t>
            </a:r>
            <a:r>
              <a:rPr lang="tr-TR" sz="3600" b="1" dirty="0" err="1" smtClean="0"/>
              <a:t>ankings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hoped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attract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attention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prospective</a:t>
            </a:r>
            <a:r>
              <a:rPr lang="tr-TR" sz="3600" b="1" dirty="0" smtClean="0"/>
              <a:t> students since </a:t>
            </a:r>
            <a:r>
              <a:rPr lang="tr-TR" sz="3600" b="1" dirty="0" err="1" smtClean="0"/>
              <a:t>Cattell’s</a:t>
            </a:r>
            <a:r>
              <a:rPr lang="tr-TR" sz="3600" b="1" dirty="0" smtClean="0"/>
              <a:t> 1910 </a:t>
            </a:r>
            <a:r>
              <a:rPr lang="tr-TR" sz="3600" b="1" dirty="0" err="1" smtClean="0"/>
              <a:t>ranking</a:t>
            </a:r>
            <a:endParaRPr lang="tr-TR" sz="3600" b="1" dirty="0" smtClean="0"/>
          </a:p>
          <a:p>
            <a:r>
              <a:rPr lang="tr-TR" sz="3600" b="1" dirty="0" smtClean="0"/>
              <a:t>He </a:t>
            </a:r>
            <a:r>
              <a:rPr lang="tr-TR" sz="3600" b="1" dirty="0" err="1" smtClean="0"/>
              <a:t>was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first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advice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them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to</a:t>
            </a:r>
            <a:r>
              <a:rPr lang="tr-TR" sz="3600" b="1" dirty="0" smtClean="0"/>
              <a:t> pay </a:t>
            </a:r>
            <a:r>
              <a:rPr lang="tr-TR" sz="3600" b="1" dirty="0" err="1" smtClean="0"/>
              <a:t>attention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rankings</a:t>
            </a:r>
            <a:endParaRPr lang="tr-TR" sz="3600" b="1" dirty="0" smtClean="0"/>
          </a:p>
          <a:p>
            <a:r>
              <a:rPr lang="tr-TR" sz="3600" b="1" dirty="0" err="1" smtClean="0"/>
              <a:t>However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untill</a:t>
            </a:r>
            <a:r>
              <a:rPr lang="tr-TR" sz="3600" b="1" dirty="0" smtClean="0"/>
              <a:t> US News’ </a:t>
            </a:r>
            <a:r>
              <a:rPr lang="tr-TR" sz="3600" b="1" dirty="0" err="1" smtClean="0"/>
              <a:t>ranking</a:t>
            </a:r>
            <a:r>
              <a:rPr lang="tr-TR" sz="3600" b="1" dirty="0" smtClean="0"/>
              <a:t> appeared </a:t>
            </a:r>
            <a:r>
              <a:rPr lang="tr-TR" sz="3600" b="1" dirty="0" err="1" smtClean="0"/>
              <a:t>they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were</a:t>
            </a:r>
            <a:r>
              <a:rPr lang="tr-TR" sz="3600" b="1" dirty="0" smtClean="0"/>
              <a:t> not </a:t>
            </a:r>
            <a:r>
              <a:rPr lang="tr-TR" sz="3600" b="1" dirty="0" err="1" smtClean="0"/>
              <a:t>very</a:t>
            </a:r>
            <a:r>
              <a:rPr lang="tr-TR" sz="3600" b="1" dirty="0" smtClean="0"/>
              <a:t> popular </a:t>
            </a:r>
            <a:r>
              <a:rPr lang="tr-TR" sz="3600" b="1" dirty="0" err="1" smtClean="0"/>
              <a:t>among</a:t>
            </a:r>
            <a:r>
              <a:rPr lang="tr-TR" sz="3600" b="1" dirty="0" smtClean="0"/>
              <a:t> students  </a:t>
            </a:r>
            <a:endParaRPr lang="tr-TR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16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91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948367" cy="924475"/>
          </a:xfrm>
        </p:spPr>
        <p:txBody>
          <a:bodyPr/>
          <a:lstStyle/>
          <a:p>
            <a:r>
              <a:rPr lang="tr-TR" sz="4000" b="1" dirty="0">
                <a:solidFill>
                  <a:srgbClr val="FFFF00"/>
                </a:solidFill>
              </a:rPr>
              <a:t>RANKINGS AND PROSPECTIVE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103400" cy="4616126"/>
          </a:xfrm>
        </p:spPr>
        <p:txBody>
          <a:bodyPr>
            <a:normAutofit lnSpcReduction="10000"/>
          </a:bodyPr>
          <a:lstStyle/>
          <a:p>
            <a:r>
              <a:rPr lang="tr-TR" sz="3600" b="1" dirty="0" err="1"/>
              <a:t>M</a:t>
            </a:r>
            <a:r>
              <a:rPr lang="tr-TR" sz="3600" b="1" dirty="0" err="1" smtClean="0"/>
              <a:t>ost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prospective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students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use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rankings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now</a:t>
            </a:r>
            <a:endParaRPr lang="tr-TR" sz="3600" b="1" dirty="0" smtClean="0"/>
          </a:p>
          <a:p>
            <a:r>
              <a:rPr lang="tr-TR" sz="3600" b="1" dirty="0" err="1" smtClean="0"/>
              <a:t>National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and</a:t>
            </a:r>
            <a:r>
              <a:rPr lang="tr-TR" sz="3600" b="1" dirty="0" smtClean="0"/>
              <a:t> World </a:t>
            </a:r>
            <a:r>
              <a:rPr lang="tr-TR" sz="3600" b="1" dirty="0" err="1" smtClean="0"/>
              <a:t>rankings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guide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them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choose</a:t>
            </a:r>
            <a:r>
              <a:rPr lang="tr-TR" sz="3600" b="1" dirty="0" smtClean="0"/>
              <a:t> a </a:t>
            </a:r>
            <a:r>
              <a:rPr lang="tr-TR" sz="3600" b="1" dirty="0" err="1" smtClean="0"/>
              <a:t>proper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university</a:t>
            </a:r>
            <a:endParaRPr lang="tr-TR" sz="3600" b="1" dirty="0" smtClean="0"/>
          </a:p>
          <a:p>
            <a:r>
              <a:rPr lang="tr-TR" sz="3600" b="1" dirty="0" err="1" smtClean="0"/>
              <a:t>Field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rankings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are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more</a:t>
            </a:r>
            <a:r>
              <a:rPr lang="tr-TR" sz="3600" b="1" dirty="0" smtClean="0"/>
              <a:t> popular </a:t>
            </a:r>
            <a:r>
              <a:rPr lang="tr-TR" sz="3600" b="1" dirty="0" err="1" smtClean="0"/>
              <a:t>than</a:t>
            </a:r>
            <a:r>
              <a:rPr lang="tr-TR" sz="3600" b="1" dirty="0" smtClean="0"/>
              <a:t> general </a:t>
            </a:r>
            <a:r>
              <a:rPr lang="tr-TR" sz="3600" b="1" dirty="0" err="1" smtClean="0"/>
              <a:t>rankings</a:t>
            </a:r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17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67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3265" cy="1212507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HOBSONS INTERNATIONAL STUDENT SURVEY 2015: </a:t>
            </a:r>
            <a:r>
              <a:rPr lang="en-US" sz="2400" b="1" dirty="0" smtClean="0"/>
              <a:t>FACTORS </a:t>
            </a:r>
            <a:r>
              <a:rPr lang="en-US" sz="2400" b="1" dirty="0"/>
              <a:t>IN </a:t>
            </a:r>
            <a:r>
              <a:rPr lang="tr-TR" sz="2400" b="1" dirty="0"/>
              <a:t>INTERNATIONAL </a:t>
            </a:r>
            <a:r>
              <a:rPr lang="en-US" sz="2400" b="1" dirty="0"/>
              <a:t>STUDENT DECISION-MAKING</a:t>
            </a:r>
            <a:r>
              <a:rPr lang="tr-TR" sz="2400" b="1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50" y="2109184"/>
            <a:ext cx="7124700" cy="34476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18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73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58" y="404664"/>
            <a:ext cx="8319822" cy="1402697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HOBSONS INTERNATIONAL STUDENT SURVEY 2015: </a:t>
            </a:r>
            <a:r>
              <a:rPr lang="en-US" sz="2400" b="1" dirty="0">
                <a:solidFill>
                  <a:prstClr val="white"/>
                </a:solidFill>
              </a:rPr>
              <a:t>FACTORS IN </a:t>
            </a:r>
            <a:r>
              <a:rPr lang="tr-TR" sz="2400" b="1" dirty="0">
                <a:solidFill>
                  <a:prstClr val="white"/>
                </a:solidFill>
              </a:rPr>
              <a:t>INTERNATIONAL </a:t>
            </a:r>
            <a:r>
              <a:rPr lang="en-US" sz="2400" b="1" dirty="0">
                <a:solidFill>
                  <a:prstClr val="white"/>
                </a:solidFill>
              </a:rPr>
              <a:t>STUDENT DECISION-MAKING</a:t>
            </a:r>
            <a:r>
              <a:rPr lang="tr-TR" sz="2400" b="1" dirty="0">
                <a:solidFill>
                  <a:prstClr val="white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56" y="1807361"/>
            <a:ext cx="8314424" cy="5222039"/>
          </a:xfrm>
        </p:spPr>
        <p:txBody>
          <a:bodyPr>
            <a:normAutofit fontScale="70000" lnSpcReduction="20000"/>
          </a:bodyPr>
          <a:lstStyle/>
          <a:p>
            <a:endParaRPr lang="tr-TR" sz="3200" b="1" dirty="0" smtClean="0"/>
          </a:p>
          <a:p>
            <a:endParaRPr lang="tr-TR" sz="3800" b="1" dirty="0" smtClean="0"/>
          </a:p>
          <a:p>
            <a:r>
              <a:rPr lang="tr-TR" sz="4600" b="1" u="sng" dirty="0" err="1" smtClean="0"/>
              <a:t>Subject</a:t>
            </a:r>
            <a:r>
              <a:rPr lang="tr-TR" sz="4600" b="1" u="sng" dirty="0" smtClean="0"/>
              <a:t> </a:t>
            </a:r>
            <a:r>
              <a:rPr lang="tr-TR" sz="4600" b="1" u="sng" dirty="0" err="1" smtClean="0"/>
              <a:t>ranking</a:t>
            </a:r>
            <a:r>
              <a:rPr lang="tr-TR" sz="4600" b="1" u="sng" dirty="0" smtClean="0"/>
              <a:t>: 25.9%</a:t>
            </a:r>
          </a:p>
          <a:p>
            <a:r>
              <a:rPr lang="tr-TR" sz="4600" b="1" dirty="0" err="1" smtClean="0"/>
              <a:t>Graduate</a:t>
            </a:r>
            <a:r>
              <a:rPr lang="tr-TR" sz="4600" b="1" dirty="0" smtClean="0"/>
              <a:t> </a:t>
            </a:r>
            <a:r>
              <a:rPr lang="tr-TR" sz="4600" b="1" dirty="0" err="1" smtClean="0"/>
              <a:t>employment</a:t>
            </a:r>
            <a:r>
              <a:rPr lang="tr-TR" sz="4600" b="1" dirty="0" smtClean="0"/>
              <a:t> rate: 21.5%</a:t>
            </a:r>
          </a:p>
          <a:p>
            <a:r>
              <a:rPr lang="tr-TR" sz="4600" b="1" u="sng" dirty="0" err="1" smtClean="0"/>
              <a:t>Institution</a:t>
            </a:r>
            <a:r>
              <a:rPr lang="tr-TR" sz="4600" b="1" u="sng" dirty="0" smtClean="0"/>
              <a:t> </a:t>
            </a:r>
            <a:r>
              <a:rPr lang="tr-TR" sz="4600" b="1" u="sng" dirty="0" err="1" smtClean="0"/>
              <a:t>ranking</a:t>
            </a:r>
            <a:r>
              <a:rPr lang="tr-TR" sz="4600" b="1" u="sng" dirty="0" smtClean="0"/>
              <a:t>: 19.3%</a:t>
            </a:r>
          </a:p>
          <a:p>
            <a:r>
              <a:rPr lang="tr-TR" sz="4600" b="1" dirty="0" err="1" smtClean="0"/>
              <a:t>Price</a:t>
            </a:r>
            <a:r>
              <a:rPr lang="tr-TR" sz="4600" b="1" dirty="0" smtClean="0"/>
              <a:t> (</a:t>
            </a:r>
            <a:r>
              <a:rPr lang="tr-TR" sz="4600" b="1" dirty="0" err="1" smtClean="0"/>
              <a:t>cost</a:t>
            </a:r>
            <a:r>
              <a:rPr lang="tr-TR" sz="4600" b="1" dirty="0" smtClean="0"/>
              <a:t> of </a:t>
            </a:r>
            <a:r>
              <a:rPr lang="tr-TR" sz="4600" b="1" dirty="0" err="1" smtClean="0"/>
              <a:t>education</a:t>
            </a:r>
            <a:r>
              <a:rPr lang="tr-TR" sz="4600" b="1" dirty="0" smtClean="0"/>
              <a:t>): 17.1%</a:t>
            </a:r>
          </a:p>
          <a:p>
            <a:r>
              <a:rPr lang="tr-TR" sz="4600" b="1" dirty="0" err="1" smtClean="0"/>
              <a:t>Graduate</a:t>
            </a:r>
            <a:r>
              <a:rPr lang="tr-TR" sz="4600" b="1" dirty="0" smtClean="0"/>
              <a:t> </a:t>
            </a:r>
            <a:r>
              <a:rPr lang="tr-TR" sz="4600" b="1" dirty="0" err="1" smtClean="0"/>
              <a:t>starting</a:t>
            </a:r>
            <a:r>
              <a:rPr lang="tr-TR" sz="4600" b="1" dirty="0" smtClean="0"/>
              <a:t> </a:t>
            </a:r>
            <a:r>
              <a:rPr lang="tr-TR" sz="4600" b="1" dirty="0" err="1" smtClean="0"/>
              <a:t>salary</a:t>
            </a:r>
            <a:r>
              <a:rPr lang="tr-TR" sz="4600" b="1" dirty="0" smtClean="0"/>
              <a:t>: 16.3% </a:t>
            </a:r>
          </a:p>
          <a:p>
            <a:endParaRPr lang="tr-TR" sz="3200" b="1" dirty="0" smtClean="0"/>
          </a:p>
          <a:p>
            <a:endParaRPr lang="tr-TR" sz="3600" b="1" dirty="0" smtClean="0"/>
          </a:p>
          <a:p>
            <a:endParaRPr lang="en-US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19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3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75724"/>
            <a:ext cx="7632848" cy="924475"/>
          </a:xfrm>
        </p:spPr>
        <p:txBody>
          <a:bodyPr/>
          <a:lstStyle/>
          <a:p>
            <a:r>
              <a:rPr lang="tr-TR" sz="4000" b="1" dirty="0">
                <a:solidFill>
                  <a:srgbClr val="FFFF00"/>
                </a:solidFill>
              </a:rPr>
              <a:t>SUMERIAN SCRIBAL SCHOOLS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4725598"/>
          </a:xfrm>
        </p:spPr>
        <p:txBody>
          <a:bodyPr>
            <a:normAutofit fontScale="92500" lnSpcReduction="20000"/>
          </a:bodyPr>
          <a:lstStyle/>
          <a:p>
            <a:r>
              <a:rPr lang="tr-TR" sz="3900" b="1" dirty="0" err="1" smtClean="0"/>
              <a:t>To</a:t>
            </a:r>
            <a:r>
              <a:rPr lang="tr-TR" sz="3900" b="1" dirty="0" smtClean="0"/>
              <a:t> </a:t>
            </a:r>
            <a:r>
              <a:rPr lang="tr-TR" sz="3900" b="1" dirty="0" err="1" smtClean="0"/>
              <a:t>educate</a:t>
            </a:r>
            <a:r>
              <a:rPr lang="tr-TR" sz="3900" b="1" dirty="0" smtClean="0"/>
              <a:t> </a:t>
            </a:r>
            <a:r>
              <a:rPr lang="tr-TR" sz="3900" b="1" dirty="0" err="1" smtClean="0"/>
              <a:t>young</a:t>
            </a:r>
            <a:r>
              <a:rPr lang="tr-TR" sz="3900" b="1" dirty="0" smtClean="0"/>
              <a:t> </a:t>
            </a:r>
            <a:r>
              <a:rPr lang="tr-TR" sz="3900" b="1" dirty="0" err="1" smtClean="0"/>
              <a:t>people</a:t>
            </a:r>
            <a:r>
              <a:rPr lang="tr-TR" sz="3900" b="1" dirty="0" smtClean="0"/>
              <a:t> as </a:t>
            </a:r>
            <a:r>
              <a:rPr lang="tr-TR" sz="3900" b="1" dirty="0" err="1" smtClean="0"/>
              <a:t>clerks</a:t>
            </a:r>
            <a:r>
              <a:rPr lang="tr-TR" sz="3900" b="1" dirty="0" smtClean="0"/>
              <a:t>, </a:t>
            </a:r>
            <a:r>
              <a:rPr lang="en-US" sz="3900" b="1" dirty="0" smtClean="0"/>
              <a:t>Sumerians</a:t>
            </a:r>
            <a:r>
              <a:rPr lang="tr-TR" sz="3900" b="1" dirty="0" smtClean="0"/>
              <a:t> </a:t>
            </a:r>
            <a:r>
              <a:rPr lang="tr-TR" sz="3900" b="1" dirty="0" err="1" smtClean="0"/>
              <a:t>founded</a:t>
            </a:r>
            <a:r>
              <a:rPr lang="tr-TR" sz="3900" b="1" dirty="0" smtClean="0"/>
              <a:t> </a:t>
            </a:r>
            <a:r>
              <a:rPr lang="tr-TR" sz="3900" b="1" dirty="0" err="1"/>
              <a:t>t</a:t>
            </a:r>
            <a:r>
              <a:rPr lang="tr-TR" sz="3900" b="1" dirty="0" err="1" smtClean="0"/>
              <a:t>he</a:t>
            </a:r>
            <a:r>
              <a:rPr lang="tr-TR" sz="3900" b="1" dirty="0" smtClean="0"/>
              <a:t> f</a:t>
            </a:r>
            <a:r>
              <a:rPr lang="en-US" sz="3900" b="1" dirty="0" err="1" smtClean="0"/>
              <a:t>irst</a:t>
            </a:r>
            <a:r>
              <a:rPr lang="en-US" sz="3900" b="1" dirty="0" smtClean="0"/>
              <a:t> schools </a:t>
            </a:r>
            <a:r>
              <a:rPr lang="en-US" sz="3900" b="1" dirty="0"/>
              <a:t>5000 years </a:t>
            </a:r>
            <a:r>
              <a:rPr lang="en-US" sz="3900" b="1" dirty="0" smtClean="0"/>
              <a:t>ago </a:t>
            </a:r>
            <a:endParaRPr lang="tr-TR" sz="3900" b="1" dirty="0" smtClean="0"/>
          </a:p>
          <a:p>
            <a:r>
              <a:rPr lang="en-US" sz="3900" b="1" dirty="0"/>
              <a:t>Sumerian scribal schools became a model for schools of all civilizations afterwards</a:t>
            </a:r>
          </a:p>
          <a:p>
            <a:r>
              <a:rPr lang="tr-TR" sz="3900" b="1" dirty="0" smtClean="0"/>
              <a:t>Sumerian S</a:t>
            </a:r>
            <a:r>
              <a:rPr lang="en-US" sz="3900" b="1" dirty="0" err="1" smtClean="0"/>
              <a:t>cribal</a:t>
            </a:r>
            <a:r>
              <a:rPr lang="en-US" sz="3900" b="1" dirty="0" smtClean="0"/>
              <a:t> </a:t>
            </a:r>
            <a:r>
              <a:rPr lang="tr-TR" sz="3900" b="1" dirty="0" smtClean="0"/>
              <a:t>S</a:t>
            </a:r>
            <a:r>
              <a:rPr lang="en-US" sz="3900" b="1" dirty="0" err="1" smtClean="0"/>
              <a:t>chools</a:t>
            </a:r>
            <a:r>
              <a:rPr lang="tr-TR" sz="3900" b="1" dirty="0" smtClean="0"/>
              <a:t> </a:t>
            </a:r>
            <a:r>
              <a:rPr lang="tr-TR" sz="3900" b="1" dirty="0" err="1" smtClean="0"/>
              <a:t>were</a:t>
            </a:r>
            <a:r>
              <a:rPr lang="tr-TR" sz="3900" b="1" dirty="0" smtClean="0"/>
              <a:t> </a:t>
            </a:r>
            <a:r>
              <a:rPr lang="tr-TR" sz="3900" b="1" dirty="0" err="1" smtClean="0"/>
              <a:t>the</a:t>
            </a:r>
            <a:r>
              <a:rPr lang="en-US" sz="3900" b="1" dirty="0" smtClean="0"/>
              <a:t> </a:t>
            </a:r>
            <a:r>
              <a:rPr lang="tr-TR" sz="3900" b="1" dirty="0" smtClean="0"/>
              <a:t>f</a:t>
            </a:r>
            <a:r>
              <a:rPr lang="en-US" sz="3900" b="1" dirty="0" err="1" smtClean="0"/>
              <a:t>irst</a:t>
            </a:r>
            <a:r>
              <a:rPr lang="en-US" sz="3900" b="1" dirty="0" smtClean="0"/>
              <a:t> </a:t>
            </a:r>
            <a:r>
              <a:rPr lang="en-US" sz="3900" b="1" dirty="0"/>
              <a:t>giant step for foundation of </a:t>
            </a:r>
            <a:r>
              <a:rPr lang="tr-TR" sz="3900" b="1" dirty="0" err="1" smtClean="0"/>
              <a:t>universities</a:t>
            </a:r>
            <a:endParaRPr lang="tr-TR" sz="3900" b="1" dirty="0" smtClean="0"/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660" y="675724"/>
            <a:ext cx="7708804" cy="924475"/>
          </a:xfrm>
        </p:spPr>
        <p:txBody>
          <a:bodyPr/>
          <a:lstStyle/>
          <a:p>
            <a:r>
              <a:rPr lang="tr-TR" sz="3600" b="1" dirty="0">
                <a:solidFill>
                  <a:srgbClr val="FFFF00"/>
                </a:solidFill>
              </a:rPr>
              <a:t>HOBSONS INTERNATIONAL STUDENT SURVEY </a:t>
            </a:r>
            <a:r>
              <a:rPr lang="tr-TR" sz="3600" b="1" dirty="0" smtClean="0">
                <a:solidFill>
                  <a:srgbClr val="FFFF00"/>
                </a:solidFill>
              </a:rPr>
              <a:t>2015</a:t>
            </a:r>
            <a:endParaRPr lang="tr-T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07361"/>
            <a:ext cx="7743360" cy="4144449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«</a:t>
            </a:r>
            <a:r>
              <a:rPr lang="en-US" sz="3600" b="1" dirty="0" smtClean="0"/>
              <a:t>WHEN </a:t>
            </a:r>
            <a:r>
              <a:rPr lang="en-US" sz="3600" b="1" dirty="0"/>
              <a:t>COMPARING THE RANKINGS AND RATING OF INSTITUTIONS OR PARTICULAR SUBJECTS, </a:t>
            </a:r>
            <a:r>
              <a:rPr lang="en-US" sz="3600" b="1" u="sng" dirty="0" smtClean="0"/>
              <a:t>WHICH</a:t>
            </a:r>
            <a:r>
              <a:rPr lang="tr-TR" sz="3600" b="1" dirty="0" smtClean="0"/>
              <a:t> </a:t>
            </a:r>
            <a:r>
              <a:rPr lang="en-US" sz="3600" b="1" dirty="0" smtClean="0"/>
              <a:t>WEBSITES </a:t>
            </a:r>
            <a:r>
              <a:rPr lang="en-US" sz="3600" b="1" dirty="0"/>
              <a:t>OR </a:t>
            </a:r>
            <a:r>
              <a:rPr lang="en-US" sz="4000" b="1" u="sng" dirty="0">
                <a:solidFill>
                  <a:srgbClr val="FFFF00"/>
                </a:solidFill>
              </a:rPr>
              <a:t>LEAGUE TABLES </a:t>
            </a:r>
            <a:r>
              <a:rPr lang="en-US" sz="3600" b="1" dirty="0"/>
              <a:t>DO YOU REFER TO</a:t>
            </a:r>
            <a:r>
              <a:rPr lang="en-US" sz="3600" b="1" dirty="0" smtClean="0"/>
              <a:t>?</a:t>
            </a:r>
            <a:r>
              <a:rPr lang="tr-TR" sz="3600" b="1" dirty="0" smtClean="0"/>
              <a:t>»</a:t>
            </a:r>
            <a:endParaRPr lang="tr-TR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84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260648"/>
            <a:ext cx="9036496" cy="640871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21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44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38" y="476672"/>
            <a:ext cx="7920880" cy="924475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a typeface="+mn-ea"/>
                <a:cs typeface="+mn-cs"/>
              </a:rPr>
              <a:t>WHICH</a:t>
            </a:r>
            <a:r>
              <a:rPr lang="tr-TR" b="1" dirty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en-US" b="1" u="sng" dirty="0" smtClean="0">
                <a:solidFill>
                  <a:srgbClr val="FFFF00"/>
                </a:solidFill>
                <a:ea typeface="+mn-ea"/>
                <a:cs typeface="+mn-cs"/>
              </a:rPr>
              <a:t>LEAGUE </a:t>
            </a:r>
            <a:r>
              <a:rPr lang="en-US" b="1" u="sng" dirty="0">
                <a:solidFill>
                  <a:srgbClr val="FFFF00"/>
                </a:solidFill>
                <a:ea typeface="+mn-ea"/>
                <a:cs typeface="+mn-cs"/>
              </a:rPr>
              <a:t>TABLES </a:t>
            </a:r>
            <a:r>
              <a:rPr lang="en-US" b="1" dirty="0">
                <a:solidFill>
                  <a:srgbClr val="FFFF00"/>
                </a:solidFill>
                <a:ea typeface="+mn-ea"/>
                <a:cs typeface="+mn-cs"/>
              </a:rPr>
              <a:t>DO YOU REFER TO</a:t>
            </a:r>
            <a:r>
              <a:rPr lang="en-US" b="1" dirty="0" smtClean="0">
                <a:solidFill>
                  <a:srgbClr val="FFFF00"/>
                </a:solidFill>
                <a:ea typeface="+mn-ea"/>
                <a:cs typeface="+mn-cs"/>
              </a:rPr>
              <a:t>?</a:t>
            </a:r>
            <a:r>
              <a:rPr lang="tr-TR" b="1" dirty="0" smtClean="0">
                <a:solidFill>
                  <a:srgbClr val="FFFF00"/>
                </a:solidFill>
                <a:ea typeface="+mn-ea"/>
                <a:cs typeface="+mn-cs"/>
              </a:rPr>
              <a:t> (HOBSONS ISS 2015)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58" y="1628800"/>
            <a:ext cx="8247814" cy="5040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/>
              <a:t>ARWU: 43%, THE: 32%, PRWU</a:t>
            </a:r>
            <a:r>
              <a:rPr lang="tr-TR" sz="3600" b="1" dirty="0" smtClean="0">
                <a:solidFill>
                  <a:srgbClr val="FFFF00"/>
                </a:solidFill>
              </a:rPr>
              <a:t>*</a:t>
            </a:r>
            <a:r>
              <a:rPr lang="tr-TR" sz="3600" b="1" dirty="0" smtClean="0"/>
              <a:t>: 30%, CWUR: 29.1%, QS: 27.8%, </a:t>
            </a:r>
            <a:r>
              <a:rPr lang="tr-TR" sz="3600" b="1" u="sng" dirty="0" smtClean="0">
                <a:solidFill>
                  <a:srgbClr val="FFFF00"/>
                </a:solidFill>
              </a:rPr>
              <a:t>URAP: 23%</a:t>
            </a:r>
            <a:r>
              <a:rPr lang="tr-TR" sz="3600" b="1" dirty="0" smtClean="0"/>
              <a:t>, USNEWS: 21.3%, HIU: 14.5%, HEEACT: 8.6%, </a:t>
            </a:r>
            <a:r>
              <a:rPr lang="tr-TR" sz="3600" b="1" dirty="0" err="1" smtClean="0"/>
              <a:t>Webometrics</a:t>
            </a:r>
            <a:r>
              <a:rPr lang="tr-TR" sz="3600" b="1" dirty="0" smtClean="0"/>
              <a:t>: 7%, CWTS: 3.5%, </a:t>
            </a:r>
            <a:r>
              <a:rPr lang="tr-TR" sz="3600" b="1" dirty="0" err="1" smtClean="0"/>
              <a:t>Umultirank</a:t>
            </a:r>
            <a:r>
              <a:rPr lang="tr-TR" sz="3600" b="1" dirty="0" smtClean="0"/>
              <a:t>: 2.2%, </a:t>
            </a:r>
            <a:r>
              <a:rPr lang="tr-TR" sz="3600" b="1" dirty="0" err="1" smtClean="0"/>
              <a:t>SciMago</a:t>
            </a:r>
            <a:r>
              <a:rPr lang="tr-TR" sz="3600" b="1" dirty="0" smtClean="0"/>
              <a:t>: 2%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FFFF00"/>
                </a:solidFill>
              </a:rPr>
              <a:t>*PRWU: </a:t>
            </a:r>
            <a:r>
              <a:rPr lang="tr-TR" sz="2800" i="1" dirty="0" smtClean="0">
                <a:solidFill>
                  <a:srgbClr val="FFFF00"/>
                </a:solidFill>
              </a:rPr>
              <a:t>Professional </a:t>
            </a:r>
            <a:r>
              <a:rPr lang="tr-TR" sz="2800" i="1" dirty="0" err="1" smtClean="0">
                <a:solidFill>
                  <a:srgbClr val="FFFF00"/>
                </a:solidFill>
              </a:rPr>
              <a:t>Rank</a:t>
            </a:r>
            <a:r>
              <a:rPr lang="tr-TR" sz="2800" i="1" dirty="0" smtClean="0">
                <a:solidFill>
                  <a:srgbClr val="FFFF00"/>
                </a:solidFill>
              </a:rPr>
              <a:t>. of World </a:t>
            </a:r>
            <a:r>
              <a:rPr lang="tr-TR" sz="2800" i="1" dirty="0" err="1" smtClean="0">
                <a:solidFill>
                  <a:srgbClr val="FFFF00"/>
                </a:solidFill>
              </a:rPr>
              <a:t>Univ</a:t>
            </a:r>
            <a:r>
              <a:rPr lang="tr-TR" sz="2800" i="1" dirty="0" smtClean="0">
                <a:solidFill>
                  <a:srgbClr val="FFFF00"/>
                </a:solidFill>
              </a:rPr>
              <a:t>. </a:t>
            </a:r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22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29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980" y="116632"/>
            <a:ext cx="8071575" cy="1872208"/>
          </a:xfrm>
        </p:spPr>
        <p:txBody>
          <a:bodyPr/>
          <a:lstStyle/>
          <a:p>
            <a:r>
              <a:rPr lang="tr-TR" b="1" dirty="0">
                <a:solidFill>
                  <a:srgbClr val="000000"/>
                </a:solidFill>
                <a:latin typeface="Lato Medium"/>
              </a:rPr>
              <a:t/>
            </a:r>
            <a:br>
              <a:rPr lang="tr-TR" b="1" dirty="0">
                <a:solidFill>
                  <a:srgbClr val="000000"/>
                </a:solidFill>
                <a:latin typeface="Lato Medium"/>
              </a:rPr>
            </a:br>
            <a:r>
              <a:rPr lang="en-US" b="1" dirty="0">
                <a:solidFill>
                  <a:srgbClr val="FFFF00"/>
                </a:solidFill>
                <a:latin typeface="Lato Medium"/>
              </a:rPr>
              <a:t>HOW USEFUL IS </a:t>
            </a:r>
            <a:r>
              <a:rPr lang="en-US" sz="4000" b="1" u="sng" dirty="0">
                <a:solidFill>
                  <a:srgbClr val="FFFF00"/>
                </a:solidFill>
                <a:latin typeface="Lato Medium"/>
              </a:rPr>
              <a:t>SOCIAL MEDIA </a:t>
            </a:r>
            <a:r>
              <a:rPr lang="tr-TR" b="1" dirty="0" smtClean="0">
                <a:solidFill>
                  <a:srgbClr val="FFFF00"/>
                </a:solidFill>
                <a:latin typeface="Lato Medium"/>
              </a:rPr>
              <a:t>FOR</a:t>
            </a:r>
            <a:r>
              <a:rPr lang="en-US" b="1" dirty="0" smtClean="0">
                <a:solidFill>
                  <a:srgbClr val="FFFF00"/>
                </a:solidFill>
                <a:latin typeface="Lato Medium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Lato Medium"/>
              </a:rPr>
              <a:t>HIGHER EDUCATION RESEARCH PROCESS? (HOBSONS ISS 2015)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748464" cy="4184079"/>
          </a:xfrm>
        </p:spPr>
        <p:txBody>
          <a:bodyPr>
            <a:noAutofit/>
          </a:bodyPr>
          <a:lstStyle/>
          <a:p>
            <a:r>
              <a:rPr lang="tr-TR" sz="3200" b="1" dirty="0" err="1"/>
              <a:t>C</a:t>
            </a:r>
            <a:r>
              <a:rPr lang="tr-TR" sz="3200" b="1" dirty="0" err="1" smtClean="0"/>
              <a:t>ontact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institution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directly</a:t>
            </a:r>
            <a:r>
              <a:rPr lang="tr-TR" sz="3200" b="1" dirty="0" smtClean="0"/>
              <a:t>: 58% (</a:t>
            </a:r>
            <a:r>
              <a:rPr lang="tr-TR" sz="3200" b="1" dirty="0" err="1" smtClean="0"/>
              <a:t>strongly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agree+agree</a:t>
            </a:r>
            <a:r>
              <a:rPr lang="tr-TR" sz="3200" b="1" dirty="0" smtClean="0"/>
              <a:t>)</a:t>
            </a:r>
          </a:p>
          <a:p>
            <a:r>
              <a:rPr lang="tr-TR" sz="3200" b="1" dirty="0"/>
              <a:t>I</a:t>
            </a:r>
            <a:r>
              <a:rPr lang="tr-TR" sz="3200" b="1" dirty="0" smtClean="0"/>
              <a:t>nformation </a:t>
            </a:r>
            <a:r>
              <a:rPr lang="tr-TR" sz="3200" b="1" dirty="0" err="1" smtClean="0"/>
              <a:t>about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rankings</a:t>
            </a:r>
            <a:r>
              <a:rPr lang="tr-TR" sz="3200" b="1" dirty="0" smtClean="0"/>
              <a:t>: 62%</a:t>
            </a:r>
          </a:p>
          <a:p>
            <a:r>
              <a:rPr lang="tr-TR" sz="3200" b="1" dirty="0" err="1"/>
              <a:t>F</a:t>
            </a:r>
            <a:r>
              <a:rPr lang="tr-TR" sz="3200" b="1" dirty="0" err="1" smtClean="0"/>
              <a:t>ind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grad</a:t>
            </a:r>
            <a:r>
              <a:rPr lang="tr-TR" sz="3200" b="1" dirty="0" smtClean="0"/>
              <a:t>. </a:t>
            </a:r>
            <a:r>
              <a:rPr lang="tr-TR" sz="3200" b="1" dirty="0" err="1" smtClean="0"/>
              <a:t>employment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rates</a:t>
            </a:r>
            <a:r>
              <a:rPr lang="tr-TR" sz="3200" b="1" dirty="0" smtClean="0"/>
              <a:t>: 53%</a:t>
            </a:r>
          </a:p>
          <a:p>
            <a:r>
              <a:rPr lang="tr-TR" sz="3200" b="1" dirty="0" err="1" smtClean="0"/>
              <a:t>Find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links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with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employers</a:t>
            </a:r>
            <a:r>
              <a:rPr lang="tr-TR" sz="3200" b="1" dirty="0" smtClean="0"/>
              <a:t>: 60%</a:t>
            </a:r>
          </a:p>
          <a:p>
            <a:r>
              <a:rPr lang="tr-TR" sz="3200" b="1" dirty="0" err="1" smtClean="0"/>
              <a:t>Find</a:t>
            </a:r>
            <a:r>
              <a:rPr lang="tr-TR" sz="3200" b="1" dirty="0" smtClean="0"/>
              <a:t> online </a:t>
            </a:r>
            <a:r>
              <a:rPr lang="tr-TR" sz="3200" b="1" dirty="0" err="1" smtClean="0"/>
              <a:t>learning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options</a:t>
            </a:r>
            <a:r>
              <a:rPr lang="tr-TR" sz="3200" b="1" dirty="0" smtClean="0"/>
              <a:t>: </a:t>
            </a:r>
            <a:r>
              <a:rPr lang="tr-TR" sz="3600" b="1" dirty="0" smtClean="0"/>
              <a:t>56%</a:t>
            </a:r>
          </a:p>
          <a:p>
            <a:endParaRPr lang="tr-TR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23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00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887821" cy="65527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24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7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70" y="764704"/>
            <a:ext cx="8463838" cy="1080120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FF00"/>
                </a:solidFill>
                <a:latin typeface="Lato Medium"/>
              </a:rPr>
              <a:t>UNIVERSITIES MUST BE READY FOR DIGITALLY LITERATE STUDENTS</a:t>
            </a:r>
            <a:r>
              <a:rPr lang="tr-TR" b="1" dirty="0">
                <a:solidFill>
                  <a:srgbClr val="000000"/>
                </a:solidFill>
                <a:latin typeface="Lato Medium"/>
              </a:rPr>
              <a:t/>
            </a:r>
            <a:br>
              <a:rPr lang="tr-TR" b="1" dirty="0">
                <a:solidFill>
                  <a:srgbClr val="000000"/>
                </a:solidFill>
                <a:latin typeface="Lato Medium"/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896544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P</a:t>
            </a:r>
            <a:r>
              <a:rPr lang="en-US" sz="3200" b="1" dirty="0" err="1" smtClean="0"/>
              <a:t>rinciples</a:t>
            </a:r>
            <a:r>
              <a:rPr lang="en-US" sz="3200" b="1" dirty="0" smtClean="0"/>
              <a:t> </a:t>
            </a:r>
            <a:r>
              <a:rPr lang="en-US" sz="3200" b="1" dirty="0"/>
              <a:t>of teaching did not change </a:t>
            </a:r>
            <a:r>
              <a:rPr lang="tr-TR" sz="3200" b="1" dirty="0" err="1" smtClean="0"/>
              <a:t>much</a:t>
            </a:r>
            <a:r>
              <a:rPr lang="en-US" sz="3200" b="1" dirty="0" smtClean="0"/>
              <a:t> </a:t>
            </a:r>
            <a:r>
              <a:rPr lang="tr-TR" sz="3200" b="1" dirty="0" smtClean="0"/>
              <a:t>since </a:t>
            </a:r>
            <a:r>
              <a:rPr lang="en-US" sz="3200" b="1" dirty="0" smtClean="0"/>
              <a:t>Sumerian</a:t>
            </a:r>
            <a:r>
              <a:rPr lang="tr-TR" sz="3200" b="1" dirty="0" smtClean="0"/>
              <a:t>s</a:t>
            </a:r>
          </a:p>
          <a:p>
            <a:r>
              <a:rPr lang="tr-TR" sz="3200" b="1" dirty="0" smtClean="0"/>
              <a:t>Sumerian c</a:t>
            </a:r>
            <a:r>
              <a:rPr lang="en-US" sz="3200" b="1" dirty="0" err="1" smtClean="0"/>
              <a:t>lassrooms</a:t>
            </a:r>
            <a:r>
              <a:rPr lang="en-US" sz="3200" b="1" dirty="0" smtClean="0"/>
              <a:t> </a:t>
            </a:r>
            <a:r>
              <a:rPr lang="en-US" sz="3200" b="1" dirty="0"/>
              <a:t>were </a:t>
            </a:r>
            <a:r>
              <a:rPr lang="en-US" sz="3200" b="1" dirty="0" smtClean="0"/>
              <a:t>rooms </a:t>
            </a:r>
            <a:r>
              <a:rPr lang="en-US" sz="3200" b="1" dirty="0"/>
              <a:t>dedicated for </a:t>
            </a:r>
            <a:r>
              <a:rPr lang="en-US" sz="3200" b="1" dirty="0" smtClean="0"/>
              <a:t>teaching </a:t>
            </a:r>
            <a:endParaRPr lang="tr-TR" sz="3200" b="1" dirty="0"/>
          </a:p>
          <a:p>
            <a:r>
              <a:rPr lang="tr-TR" sz="3200" b="1" dirty="0" smtClean="0"/>
              <a:t>T</a:t>
            </a:r>
            <a:r>
              <a:rPr lang="en-US" sz="3200" b="1" dirty="0" err="1" smtClean="0"/>
              <a:t>eacher</a:t>
            </a:r>
            <a:r>
              <a:rPr lang="en-US" sz="3200" b="1" dirty="0" smtClean="0"/>
              <a:t> </a:t>
            </a:r>
            <a:r>
              <a:rPr lang="en-US" sz="3200" b="1" dirty="0"/>
              <a:t>lectured </a:t>
            </a:r>
            <a:r>
              <a:rPr lang="en-US" sz="3200" b="1" dirty="0" smtClean="0"/>
              <a:t>in classroom</a:t>
            </a:r>
            <a:r>
              <a:rPr lang="tr-TR" sz="3200" b="1" dirty="0" smtClean="0"/>
              <a:t>s</a:t>
            </a:r>
            <a:endParaRPr lang="tr-TR" sz="3200" b="1" dirty="0"/>
          </a:p>
          <a:p>
            <a:r>
              <a:rPr lang="tr-TR" sz="3200" b="1" dirty="0"/>
              <a:t>S</a:t>
            </a:r>
            <a:r>
              <a:rPr lang="en-US" sz="3200" b="1" dirty="0" err="1" smtClean="0"/>
              <a:t>tudents</a:t>
            </a:r>
            <a:r>
              <a:rPr lang="en-US" sz="3200" b="1" dirty="0" smtClean="0"/>
              <a:t> </a:t>
            </a:r>
            <a:r>
              <a:rPr lang="en-US" sz="3200" b="1" dirty="0"/>
              <a:t>had to pass </a:t>
            </a:r>
            <a:r>
              <a:rPr lang="en-US" sz="3200" b="1" dirty="0" smtClean="0"/>
              <a:t>exams </a:t>
            </a:r>
            <a:r>
              <a:rPr lang="en-US" sz="3200" b="1" dirty="0"/>
              <a:t>and graduate from the school after completing all courses, </a:t>
            </a:r>
            <a:r>
              <a:rPr lang="en-US" sz="3200" b="1" u="sng" dirty="0">
                <a:solidFill>
                  <a:srgbClr val="FFFF00"/>
                </a:solidFill>
              </a:rPr>
              <a:t>like today</a:t>
            </a:r>
            <a:endParaRPr lang="tr-TR" sz="3200" b="1" u="sng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25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80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6864" cy="924475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  <a:latin typeface="Lato Medium"/>
              </a:rPr>
              <a:t>ICT</a:t>
            </a:r>
            <a:r>
              <a:rPr lang="tr-TR" sz="4400" b="1" dirty="0" smtClean="0">
                <a:solidFill>
                  <a:srgbClr val="FFFF00"/>
                </a:solidFill>
                <a:latin typeface="Lato Medium"/>
              </a:rPr>
              <a:t> and 3D: </a:t>
            </a:r>
            <a:r>
              <a:rPr lang="tr-TR" sz="4400" b="1" dirty="0">
                <a:solidFill>
                  <a:srgbClr val="FFFF00"/>
                </a:solidFill>
                <a:latin typeface="Lato Medium"/>
              </a:rPr>
              <a:t>S</a:t>
            </a:r>
            <a:r>
              <a:rPr lang="en-US" sz="4400" b="1" dirty="0" err="1">
                <a:solidFill>
                  <a:srgbClr val="FFFF00"/>
                </a:solidFill>
                <a:latin typeface="Lato Medium"/>
              </a:rPr>
              <a:t>ignificant</a:t>
            </a:r>
            <a:r>
              <a:rPr lang="en-US" sz="4400" b="1" dirty="0">
                <a:solidFill>
                  <a:srgbClr val="FFFF00"/>
                </a:solidFill>
                <a:latin typeface="Lato Medium"/>
              </a:rPr>
              <a:t> changes in universities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59" y="2082935"/>
            <a:ext cx="8391830" cy="4051437"/>
          </a:xfrm>
        </p:spPr>
        <p:txBody>
          <a:bodyPr>
            <a:noAutofit/>
          </a:bodyPr>
          <a:lstStyle/>
          <a:p>
            <a:r>
              <a:rPr lang="tr-TR" sz="3200" b="1" dirty="0"/>
              <a:t>W</a:t>
            </a:r>
            <a:r>
              <a:rPr lang="en-US" sz="3200" b="1" dirty="0" err="1" smtClean="0"/>
              <a:t>idespread</a:t>
            </a:r>
            <a:r>
              <a:rPr lang="tr-TR" sz="3200" b="1" dirty="0" smtClean="0"/>
              <a:t> </a:t>
            </a:r>
            <a:r>
              <a:rPr lang="en-US" sz="3200" b="1" dirty="0" smtClean="0"/>
              <a:t>of </a:t>
            </a:r>
            <a:r>
              <a:rPr lang="en-US" sz="3200" b="1" dirty="0"/>
              <a:t>desk </a:t>
            </a:r>
            <a:r>
              <a:rPr lang="en-US" sz="3200" b="1" dirty="0" smtClean="0"/>
              <a:t>top</a:t>
            </a:r>
            <a:r>
              <a:rPr lang="tr-TR" sz="3200" b="1" dirty="0" smtClean="0"/>
              <a:t>s</a:t>
            </a:r>
            <a:r>
              <a:rPr lang="en-US" sz="3200" b="1" dirty="0" smtClean="0"/>
              <a:t> and </a:t>
            </a:r>
            <a:r>
              <a:rPr lang="en-US" sz="3200" b="1" dirty="0"/>
              <a:t>internet in </a:t>
            </a:r>
            <a:r>
              <a:rPr lang="en-US" sz="3200" b="1" dirty="0" smtClean="0"/>
              <a:t>90’s significant</a:t>
            </a:r>
            <a:r>
              <a:rPr lang="tr-TR" sz="3200" b="1" dirty="0" err="1" smtClean="0"/>
              <a:t>ly</a:t>
            </a:r>
            <a:r>
              <a:rPr lang="en-US" sz="3200" b="1" dirty="0" smtClean="0"/>
              <a:t> change</a:t>
            </a:r>
            <a:r>
              <a:rPr lang="tr-TR" sz="3200" b="1" dirty="0" smtClean="0"/>
              <a:t>d</a:t>
            </a:r>
            <a:r>
              <a:rPr lang="en-US" sz="3200" b="1" dirty="0"/>
              <a:t> </a:t>
            </a:r>
            <a:r>
              <a:rPr lang="en-US" sz="3200" b="1" dirty="0" smtClean="0"/>
              <a:t>teaching</a:t>
            </a:r>
            <a:r>
              <a:rPr lang="tr-TR" sz="3200" b="1" dirty="0" smtClean="0"/>
              <a:t> </a:t>
            </a:r>
            <a:r>
              <a:rPr lang="en-US" sz="3200" b="1" dirty="0" smtClean="0"/>
              <a:t>methods </a:t>
            </a:r>
            <a:endParaRPr lang="tr-TR" sz="3200" b="1" dirty="0" smtClean="0"/>
          </a:p>
          <a:p>
            <a:r>
              <a:rPr lang="en-US" sz="3200" b="1" dirty="0" smtClean="0"/>
              <a:t>ICT </a:t>
            </a:r>
            <a:r>
              <a:rPr lang="en-US" sz="3200" b="1" dirty="0"/>
              <a:t>created a new world </a:t>
            </a:r>
            <a:r>
              <a:rPr lang="en-US" sz="3200" b="1" dirty="0" smtClean="0"/>
              <a:t>for </a:t>
            </a:r>
            <a:r>
              <a:rPr lang="en-US" sz="3200" b="1" dirty="0"/>
              <a:t>academicians </a:t>
            </a:r>
            <a:r>
              <a:rPr lang="en-US" sz="3200" b="1" dirty="0" smtClean="0"/>
              <a:t>a</a:t>
            </a:r>
            <a:r>
              <a:rPr lang="tr-TR" sz="3200" b="1" dirty="0" err="1" smtClean="0"/>
              <a:t>nd</a:t>
            </a:r>
            <a:r>
              <a:rPr lang="en-US" sz="3200" b="1" dirty="0" smtClean="0"/>
              <a:t> students</a:t>
            </a:r>
            <a:endParaRPr lang="tr-TR" sz="3200" b="1" dirty="0" smtClean="0"/>
          </a:p>
          <a:p>
            <a:r>
              <a:rPr lang="en-US" sz="3200" b="1" dirty="0" smtClean="0"/>
              <a:t>Universities </a:t>
            </a:r>
            <a:r>
              <a:rPr lang="en-US" sz="3200" b="1" dirty="0"/>
              <a:t>must prepare themselves to use ICT as a significant platform in </a:t>
            </a:r>
            <a:r>
              <a:rPr lang="en-US" sz="3200" b="1" dirty="0" smtClean="0"/>
              <a:t>teaching </a:t>
            </a:r>
            <a:endParaRPr lang="tr-TR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26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4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134557" cy="924475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  <a:latin typeface="Lato Medium"/>
              </a:rPr>
              <a:t>ICT</a:t>
            </a:r>
            <a:r>
              <a:rPr lang="tr-TR" sz="4400" b="1" dirty="0">
                <a:solidFill>
                  <a:srgbClr val="FFFF00"/>
                </a:solidFill>
                <a:latin typeface="Lato Medium"/>
              </a:rPr>
              <a:t> and </a:t>
            </a:r>
            <a:r>
              <a:rPr lang="tr-TR" sz="4400" b="1" dirty="0" smtClean="0">
                <a:solidFill>
                  <a:srgbClr val="FFFF00"/>
                </a:solidFill>
                <a:latin typeface="Lato Medium"/>
              </a:rPr>
              <a:t>3D: </a:t>
            </a:r>
            <a:r>
              <a:rPr lang="tr-TR" sz="4400" b="1" dirty="0">
                <a:solidFill>
                  <a:srgbClr val="FFFF00"/>
                </a:solidFill>
                <a:latin typeface="Lato Medium"/>
              </a:rPr>
              <a:t>S</a:t>
            </a:r>
            <a:r>
              <a:rPr lang="en-US" sz="4400" b="1" dirty="0" err="1" smtClean="0">
                <a:solidFill>
                  <a:srgbClr val="FFFF00"/>
                </a:solidFill>
                <a:latin typeface="Lato Medium"/>
              </a:rPr>
              <a:t>ignificant</a:t>
            </a:r>
            <a:r>
              <a:rPr lang="en-US" sz="4400" b="1" dirty="0" smtClean="0">
                <a:solidFill>
                  <a:srgbClr val="FFFF00"/>
                </a:solidFill>
                <a:latin typeface="Lato Medium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Lato Medium"/>
              </a:rPr>
              <a:t>changes in universities </a:t>
            </a:r>
            <a:endParaRPr lang="tr-T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81131"/>
            <a:ext cx="8712968" cy="4376283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Universities</a:t>
            </a:r>
            <a:r>
              <a:rPr lang="en-US" sz="3600" b="1" dirty="0" smtClean="0"/>
              <a:t> must </a:t>
            </a:r>
            <a:r>
              <a:rPr lang="en-US" sz="3600" b="1" dirty="0"/>
              <a:t>be </a:t>
            </a:r>
            <a:r>
              <a:rPr lang="tr-TR" sz="3600" b="1" dirty="0" err="1" smtClean="0"/>
              <a:t>ready</a:t>
            </a:r>
            <a:r>
              <a:rPr lang="en-US" sz="3600" b="1" dirty="0" smtClean="0"/>
              <a:t> </a:t>
            </a:r>
            <a:r>
              <a:rPr lang="tr-TR" sz="3600" b="1" dirty="0" err="1" smtClean="0"/>
              <a:t>to</a:t>
            </a:r>
            <a:r>
              <a:rPr lang="en-US" sz="3600" b="1" dirty="0" smtClean="0"/>
              <a:t> deliver </a:t>
            </a:r>
            <a:r>
              <a:rPr lang="en-US" sz="3600" b="1" dirty="0"/>
              <a:t>courses using blended </a:t>
            </a:r>
            <a:r>
              <a:rPr lang="en-US" sz="3600" b="1" dirty="0" smtClean="0"/>
              <a:t>methodologies</a:t>
            </a:r>
            <a:r>
              <a:rPr lang="en-US" sz="3600" b="1" dirty="0"/>
              <a:t>. </a:t>
            </a:r>
            <a:r>
              <a:rPr lang="tr-TR" sz="3600" b="1" dirty="0" smtClean="0"/>
              <a:t>All </a:t>
            </a:r>
            <a:r>
              <a:rPr lang="tr-TR" sz="3600" b="1" dirty="0" err="1" smtClean="0"/>
              <a:t>prospective</a:t>
            </a:r>
            <a:r>
              <a:rPr lang="tr-TR" sz="3600" b="1" dirty="0" smtClean="0"/>
              <a:t> students </a:t>
            </a:r>
            <a:r>
              <a:rPr lang="en-US" sz="3600" b="1" dirty="0" smtClean="0"/>
              <a:t>will </a:t>
            </a:r>
            <a:r>
              <a:rPr lang="en-US" sz="3600" b="1" dirty="0"/>
              <a:t>be highly digitally literate; they will prefer the universities which are best equipped with </a:t>
            </a:r>
            <a:r>
              <a:rPr lang="tr-TR" sz="3600" b="1" dirty="0" smtClean="0"/>
              <a:t>3D and </a:t>
            </a:r>
            <a:r>
              <a:rPr lang="en-US" sz="3600" b="1" dirty="0" smtClean="0"/>
              <a:t>ICT </a:t>
            </a:r>
            <a:r>
              <a:rPr lang="en-US" sz="3600" b="1" dirty="0"/>
              <a:t>infrastructure</a:t>
            </a:r>
            <a:endParaRPr lang="tr-TR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27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30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43360" cy="1051519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  <a:latin typeface="Lato Medium"/>
              </a:rPr>
              <a:t>ICT</a:t>
            </a:r>
            <a:r>
              <a:rPr lang="tr-TR" sz="4400" b="1" dirty="0">
                <a:solidFill>
                  <a:srgbClr val="FFFF00"/>
                </a:solidFill>
                <a:latin typeface="Lato Medium"/>
              </a:rPr>
              <a:t> and </a:t>
            </a:r>
            <a:r>
              <a:rPr lang="tr-TR" sz="4400" b="1" dirty="0" smtClean="0">
                <a:solidFill>
                  <a:srgbClr val="FFFF00"/>
                </a:solidFill>
                <a:latin typeface="Lato Medium"/>
              </a:rPr>
              <a:t>3D: </a:t>
            </a:r>
            <a:r>
              <a:rPr lang="tr-TR" sz="4400" b="1" dirty="0">
                <a:solidFill>
                  <a:srgbClr val="FFFF00"/>
                </a:solidFill>
                <a:latin typeface="Lato Medium"/>
              </a:rPr>
              <a:t>S</a:t>
            </a:r>
            <a:r>
              <a:rPr lang="en-US" sz="4400" b="1" dirty="0" err="1">
                <a:solidFill>
                  <a:srgbClr val="FFFF00"/>
                </a:solidFill>
                <a:latin typeface="Lato Medium"/>
              </a:rPr>
              <a:t>ignificant</a:t>
            </a:r>
            <a:r>
              <a:rPr lang="en-US" sz="4400" b="1" dirty="0">
                <a:solidFill>
                  <a:srgbClr val="FFFF00"/>
                </a:solidFill>
                <a:latin typeface="Lato Medium"/>
              </a:rPr>
              <a:t> changes in universities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6" cy="4616127"/>
          </a:xfrm>
        </p:spPr>
        <p:txBody>
          <a:bodyPr>
            <a:noAutofit/>
          </a:bodyPr>
          <a:lstStyle/>
          <a:p>
            <a:r>
              <a:rPr lang="tr-TR" sz="3200" b="1" dirty="0" err="1" smtClean="0"/>
              <a:t>If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the</a:t>
            </a:r>
            <a:r>
              <a:rPr lang="tr-TR" sz="3200" b="1" dirty="0" smtClean="0"/>
              <a:t> </a:t>
            </a:r>
            <a:r>
              <a:rPr lang="en-US" sz="3200" b="1" dirty="0" err="1" smtClean="0"/>
              <a:t>universit</a:t>
            </a:r>
            <a:r>
              <a:rPr lang="tr-TR" sz="3200" b="1" dirty="0" err="1" smtClean="0"/>
              <a:t>ies</a:t>
            </a:r>
            <a:r>
              <a:rPr lang="en-US" sz="3200" b="1" dirty="0" smtClean="0"/>
              <a:t> </a:t>
            </a:r>
            <a:r>
              <a:rPr lang="tr-TR" sz="3200" b="1" dirty="0" err="1" smtClean="0"/>
              <a:t>were</a:t>
            </a:r>
            <a:r>
              <a:rPr lang="tr-TR" sz="3200" b="1" dirty="0" smtClean="0"/>
              <a:t> not </a:t>
            </a:r>
            <a:r>
              <a:rPr lang="tr-TR" sz="3200" b="1" dirty="0" err="1" smtClean="0"/>
              <a:t>prepared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for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digitally</a:t>
            </a:r>
            <a:r>
              <a:rPr lang="tr-TR" sz="3200" b="1" dirty="0" smtClean="0"/>
              <a:t> </a:t>
            </a:r>
            <a:r>
              <a:rPr lang="tr-TR" sz="3200" b="1" dirty="0" err="1"/>
              <a:t>literate</a:t>
            </a:r>
            <a:r>
              <a:rPr lang="tr-TR" sz="3200" b="1" dirty="0"/>
              <a:t> </a:t>
            </a:r>
            <a:r>
              <a:rPr lang="tr-TR" sz="3200" b="1" dirty="0" smtClean="0"/>
              <a:t>students</a:t>
            </a:r>
            <a:r>
              <a:rPr lang="en-US" sz="3200" b="1" dirty="0" smtClean="0"/>
              <a:t>, </a:t>
            </a:r>
            <a:r>
              <a:rPr lang="tr-TR" sz="3200" b="1" dirty="0" err="1" smtClean="0"/>
              <a:t>they</a:t>
            </a:r>
            <a:r>
              <a:rPr lang="en-US" sz="3200" b="1" dirty="0" smtClean="0"/>
              <a:t> </a:t>
            </a:r>
            <a:r>
              <a:rPr lang="en-US" sz="3200" b="1" dirty="0"/>
              <a:t>may </a:t>
            </a:r>
            <a:r>
              <a:rPr lang="en-US" sz="3200" b="1" dirty="0" smtClean="0"/>
              <a:t>follow </a:t>
            </a:r>
            <a:r>
              <a:rPr lang="en-US" sz="3200" b="1" dirty="0"/>
              <a:t>on line </a:t>
            </a:r>
            <a:r>
              <a:rPr lang="en-US" sz="3200" b="1" dirty="0" smtClean="0"/>
              <a:t>lectures </a:t>
            </a:r>
            <a:r>
              <a:rPr lang="tr-TR" sz="3200" b="1" dirty="0" smtClean="0"/>
              <a:t>of </a:t>
            </a:r>
            <a:r>
              <a:rPr lang="tr-TR" sz="3200" b="1" dirty="0" err="1" smtClean="0"/>
              <a:t>other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universities</a:t>
            </a:r>
            <a:r>
              <a:rPr lang="en-US" sz="3200" b="1" dirty="0" smtClean="0"/>
              <a:t> </a:t>
            </a:r>
            <a:endParaRPr lang="tr-TR" sz="3200" b="1" dirty="0" smtClean="0"/>
          </a:p>
          <a:p>
            <a:r>
              <a:rPr lang="tr-TR" sz="3200" b="1" dirty="0" err="1" smtClean="0"/>
              <a:t>Stdents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will</a:t>
            </a:r>
            <a:r>
              <a:rPr lang="en-US" sz="3200" b="1" dirty="0" smtClean="0"/>
              <a:t> </a:t>
            </a:r>
            <a:r>
              <a:rPr lang="en-US" sz="3200" b="1" dirty="0"/>
              <a:t>criticize </a:t>
            </a:r>
            <a:r>
              <a:rPr lang="en-US" sz="3200" b="1" dirty="0" smtClean="0"/>
              <a:t>quality </a:t>
            </a:r>
            <a:r>
              <a:rPr lang="en-US" sz="3200" b="1" dirty="0"/>
              <a:t>of </a:t>
            </a:r>
            <a:r>
              <a:rPr lang="en-US" sz="3200" b="1" dirty="0" err="1" smtClean="0"/>
              <a:t>th</a:t>
            </a:r>
            <a:r>
              <a:rPr lang="tr-TR" sz="3200" b="1" dirty="0" err="1" smtClean="0"/>
              <a:t>eir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universit</a:t>
            </a:r>
            <a:r>
              <a:rPr lang="tr-TR" sz="3200" b="1" dirty="0" smtClean="0"/>
              <a:t>y</a:t>
            </a:r>
            <a:r>
              <a:rPr lang="en-US" sz="3200" b="1" dirty="0" smtClean="0"/>
              <a:t> </a:t>
            </a:r>
            <a:r>
              <a:rPr lang="en-US" sz="3200" b="1" dirty="0"/>
              <a:t>on social </a:t>
            </a:r>
            <a:r>
              <a:rPr lang="en-US" sz="3200" b="1" dirty="0" smtClean="0"/>
              <a:t>media </a:t>
            </a:r>
            <a:endParaRPr lang="tr-TR" sz="3200" b="1" dirty="0" smtClean="0"/>
          </a:p>
          <a:p>
            <a:r>
              <a:rPr lang="en-US" sz="3200" b="1" dirty="0" smtClean="0"/>
              <a:t>which </a:t>
            </a:r>
            <a:r>
              <a:rPr lang="tr-TR" sz="3200" b="1" dirty="0" err="1" smtClean="0"/>
              <a:t>will</a:t>
            </a:r>
            <a:r>
              <a:rPr lang="en-US" sz="3200" b="1" dirty="0" smtClean="0"/>
              <a:t> harm</a:t>
            </a:r>
            <a:r>
              <a:rPr lang="tr-TR" sz="3200" b="1" dirty="0" err="1" smtClean="0"/>
              <a:t>ies</a:t>
            </a:r>
            <a:endParaRPr lang="tr-TR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28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72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75724"/>
            <a:ext cx="7815368" cy="924475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MOOCS: THREAT TO TREDITIONAL TEACHING?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4680520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Interactive </a:t>
            </a:r>
            <a:r>
              <a:rPr lang="tr-TR" sz="3200" b="1" dirty="0" err="1"/>
              <a:t>sensors</a:t>
            </a:r>
            <a:r>
              <a:rPr lang="tr-TR" sz="3200" b="1" dirty="0"/>
              <a:t> </a:t>
            </a:r>
            <a:r>
              <a:rPr lang="en-US" sz="3200" b="1" dirty="0" smtClean="0"/>
              <a:t>will </a:t>
            </a:r>
            <a:r>
              <a:rPr lang="tr-TR" sz="3200" b="1" dirty="0" err="1" smtClean="0"/>
              <a:t>help</a:t>
            </a:r>
            <a:r>
              <a:rPr lang="en-US" sz="3200" b="1" dirty="0" smtClean="0"/>
              <a:t> </a:t>
            </a:r>
            <a:r>
              <a:rPr lang="en-US" sz="3200" b="1" dirty="0"/>
              <a:t>to measure gaze of computer </a:t>
            </a:r>
            <a:r>
              <a:rPr lang="en-US" sz="3200" b="1" dirty="0" smtClean="0"/>
              <a:t>users</a:t>
            </a:r>
            <a:endParaRPr lang="tr-TR" sz="3200" b="1" dirty="0" smtClean="0"/>
          </a:p>
          <a:p>
            <a:r>
              <a:rPr lang="en-US" sz="3200" b="1" dirty="0" smtClean="0"/>
              <a:t>MOOCs </a:t>
            </a:r>
            <a:r>
              <a:rPr lang="tr-TR" sz="3200" b="1" dirty="0" err="1" smtClean="0"/>
              <a:t>soon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will</a:t>
            </a:r>
            <a:r>
              <a:rPr lang="en-US" sz="3200" b="1" dirty="0" smtClean="0"/>
              <a:t> </a:t>
            </a:r>
            <a:r>
              <a:rPr lang="en-US" sz="3200" b="1" dirty="0"/>
              <a:t>employ </a:t>
            </a:r>
            <a:r>
              <a:rPr lang="en-US" sz="3200" b="1" dirty="0" err="1" smtClean="0"/>
              <a:t>th</a:t>
            </a:r>
            <a:r>
              <a:rPr lang="tr-TR" sz="3200" b="1" dirty="0" err="1" smtClean="0"/>
              <a:t>ose</a:t>
            </a:r>
            <a:r>
              <a:rPr lang="en-US" sz="3200" b="1" dirty="0" smtClean="0"/>
              <a:t> </a:t>
            </a:r>
            <a:r>
              <a:rPr lang="tr-TR" sz="3200" b="1" dirty="0" err="1" smtClean="0"/>
              <a:t>sensors</a:t>
            </a:r>
            <a:r>
              <a:rPr lang="en-US" sz="3200" b="1" dirty="0" smtClean="0"/>
              <a:t> </a:t>
            </a:r>
            <a:endParaRPr lang="tr-TR" sz="3200" b="1" dirty="0" smtClean="0"/>
          </a:p>
          <a:p>
            <a:r>
              <a:rPr lang="tr-TR" sz="3200" b="1" dirty="0"/>
              <a:t>U</a:t>
            </a:r>
            <a:r>
              <a:rPr lang="en-US" sz="3200" b="1" dirty="0" err="1" smtClean="0"/>
              <a:t>niversities</a:t>
            </a:r>
            <a:r>
              <a:rPr lang="en-US" sz="3200" b="1" dirty="0" smtClean="0"/>
              <a:t> </a:t>
            </a:r>
            <a:r>
              <a:rPr lang="tr-TR" sz="3200" b="1" dirty="0" err="1" smtClean="0"/>
              <a:t>which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have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MOOC’s</a:t>
            </a:r>
            <a:r>
              <a:rPr lang="tr-TR" sz="3200" b="1" dirty="0" smtClean="0"/>
              <a:t> can</a:t>
            </a:r>
            <a:r>
              <a:rPr lang="en-US" sz="3200" b="1" dirty="0" smtClean="0"/>
              <a:t> </a:t>
            </a:r>
            <a:r>
              <a:rPr lang="en-US" sz="3200" b="1" dirty="0"/>
              <a:t>make inferences about learners’ interest by following their gaze patterns in </a:t>
            </a:r>
            <a:r>
              <a:rPr lang="en-US" sz="3200" b="1" dirty="0" smtClean="0"/>
              <a:t>online </a:t>
            </a:r>
            <a:r>
              <a:rPr lang="en-US" sz="3200" b="1" dirty="0"/>
              <a:t>sessions</a:t>
            </a:r>
            <a:endParaRPr lang="tr-TR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29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7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75724"/>
            <a:ext cx="7920880" cy="924475"/>
          </a:xfrm>
        </p:spPr>
        <p:txBody>
          <a:bodyPr/>
          <a:lstStyle/>
          <a:p>
            <a:r>
              <a:rPr lang="tr-TR" sz="4000" b="1" dirty="0">
                <a:solidFill>
                  <a:srgbClr val="FFFF00"/>
                </a:solidFill>
              </a:rPr>
              <a:t>SUMERIAN SCRIBAL SCHOOLS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1"/>
            <a:ext cx="8352928" cy="4608512"/>
          </a:xfrm>
        </p:spPr>
        <p:txBody>
          <a:bodyPr>
            <a:normAutofit fontScale="77500" lnSpcReduction="20000"/>
          </a:bodyPr>
          <a:lstStyle/>
          <a:p>
            <a:endParaRPr lang="tr-TR" sz="3600" b="1" dirty="0" smtClean="0"/>
          </a:p>
          <a:p>
            <a:r>
              <a:rPr lang="tr-TR" sz="4600" b="1" dirty="0">
                <a:solidFill>
                  <a:srgbClr val="FFFF00"/>
                </a:solidFill>
              </a:rPr>
              <a:t>C</a:t>
            </a:r>
            <a:r>
              <a:rPr lang="en-US" sz="4600" b="1" dirty="0" smtClean="0">
                <a:solidFill>
                  <a:srgbClr val="FFFF00"/>
                </a:solidFill>
              </a:rPr>
              <a:t>lerk</a:t>
            </a:r>
            <a:r>
              <a:rPr lang="tr-TR" sz="4600" b="1" dirty="0" smtClean="0">
                <a:solidFill>
                  <a:srgbClr val="FFFF00"/>
                </a:solidFill>
              </a:rPr>
              <a:t>;</a:t>
            </a:r>
            <a:r>
              <a:rPr lang="en-US" sz="4600" b="1" dirty="0" smtClean="0"/>
              <a:t> </a:t>
            </a:r>
            <a:r>
              <a:rPr lang="en-US" sz="4600" b="1" dirty="0"/>
              <a:t>wrote </a:t>
            </a:r>
            <a:r>
              <a:rPr lang="en-US" sz="4600" b="1" dirty="0" smtClean="0"/>
              <a:t>messages of </a:t>
            </a:r>
            <a:r>
              <a:rPr lang="en-US" sz="4600" b="1" dirty="0"/>
              <a:t>kings, and </a:t>
            </a:r>
            <a:r>
              <a:rPr lang="en-US" sz="4600" b="1" dirty="0" smtClean="0"/>
              <a:t>read</a:t>
            </a:r>
            <a:r>
              <a:rPr lang="tr-TR" sz="4600" b="1" dirty="0" smtClean="0"/>
              <a:t> </a:t>
            </a:r>
            <a:r>
              <a:rPr lang="en-US" sz="4600" b="1" dirty="0" smtClean="0"/>
              <a:t>arriving </a:t>
            </a:r>
            <a:r>
              <a:rPr lang="en-US" sz="4600" b="1" dirty="0"/>
              <a:t>messages to </a:t>
            </a:r>
            <a:r>
              <a:rPr lang="en-US" sz="4600" b="1" dirty="0" smtClean="0"/>
              <a:t>them</a:t>
            </a:r>
            <a:r>
              <a:rPr lang="tr-TR" sz="4600" b="1" dirty="0" smtClean="0"/>
              <a:t>,</a:t>
            </a:r>
          </a:p>
          <a:p>
            <a:r>
              <a:rPr lang="en-US" sz="4600" b="1" dirty="0" smtClean="0"/>
              <a:t>cop</a:t>
            </a:r>
            <a:r>
              <a:rPr lang="tr-TR" sz="4600" b="1" dirty="0" smtClean="0"/>
              <a:t>y</a:t>
            </a:r>
            <a:r>
              <a:rPr lang="en-US" sz="4600" b="1" dirty="0" smtClean="0"/>
              <a:t> religious</a:t>
            </a:r>
            <a:r>
              <a:rPr lang="tr-TR" sz="4600" b="1" dirty="0" smtClean="0"/>
              <a:t>, </a:t>
            </a:r>
            <a:r>
              <a:rPr lang="en-US" sz="4600" b="1" dirty="0" smtClean="0"/>
              <a:t>medicinal</a:t>
            </a:r>
            <a:r>
              <a:rPr lang="tr-TR" sz="4600" b="1" dirty="0" smtClean="0"/>
              <a:t> </a:t>
            </a:r>
            <a:r>
              <a:rPr lang="tr-TR" sz="4600" b="1" dirty="0" err="1" smtClean="0"/>
              <a:t>and</a:t>
            </a:r>
            <a:r>
              <a:rPr lang="en-US" sz="4600" b="1" dirty="0" smtClean="0"/>
              <a:t> </a:t>
            </a:r>
            <a:r>
              <a:rPr lang="en-US" sz="4600" b="1" dirty="0"/>
              <a:t>technological </a:t>
            </a:r>
            <a:r>
              <a:rPr lang="en-US" sz="4600" b="1" dirty="0" smtClean="0"/>
              <a:t>documents</a:t>
            </a:r>
            <a:r>
              <a:rPr lang="tr-TR" sz="4600" b="1" dirty="0" smtClean="0"/>
              <a:t>,</a:t>
            </a:r>
          </a:p>
          <a:p>
            <a:r>
              <a:rPr lang="tr-TR" sz="4600" b="1" dirty="0" err="1" smtClean="0"/>
              <a:t>they</a:t>
            </a:r>
            <a:r>
              <a:rPr lang="en-US" sz="4600" b="1" dirty="0" smtClean="0"/>
              <a:t> </a:t>
            </a:r>
            <a:r>
              <a:rPr lang="en-US" sz="4600" b="1" dirty="0"/>
              <a:t>had knowledge about those subjects which made them the </a:t>
            </a:r>
            <a:r>
              <a:rPr lang="en-US" sz="4600" b="1" dirty="0">
                <a:solidFill>
                  <a:srgbClr val="FFFF00"/>
                </a:solidFill>
              </a:rPr>
              <a:t>first polymaths</a:t>
            </a:r>
            <a:endParaRPr lang="tr-TR" sz="4600" b="1" dirty="0" smtClean="0">
              <a:solidFill>
                <a:srgbClr val="FFFF00"/>
              </a:solidFill>
            </a:endParaRPr>
          </a:p>
          <a:p>
            <a:endParaRPr lang="en-US" sz="3600" b="1" dirty="0"/>
          </a:p>
          <a:p>
            <a:pPr marL="0" indent="0">
              <a:buNone/>
            </a:pPr>
            <a:endParaRPr lang="tr-TR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882" y="584700"/>
            <a:ext cx="8064896" cy="924475"/>
          </a:xfrm>
        </p:spPr>
        <p:txBody>
          <a:bodyPr/>
          <a:lstStyle/>
          <a:p>
            <a:r>
              <a:rPr lang="tr-TR" sz="4000" b="1" dirty="0">
                <a:solidFill>
                  <a:srgbClr val="FFFF00"/>
                </a:solidFill>
              </a:rPr>
              <a:t>MOOCS: </a:t>
            </a:r>
            <a:r>
              <a:rPr lang="tr-TR" sz="4000" b="1" dirty="0" smtClean="0">
                <a:solidFill>
                  <a:srgbClr val="FFFF00"/>
                </a:solidFill>
              </a:rPr>
              <a:t>THREAT OR OPPORTUNITY?</a:t>
            </a:r>
            <a:r>
              <a:rPr lang="tr-TR" dirty="0" smtClean="0">
                <a:solidFill>
                  <a:prstClr val="white"/>
                </a:solidFill>
              </a:rPr>
              <a:t>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862" y="1628800"/>
            <a:ext cx="8424936" cy="475252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Learners’</a:t>
            </a:r>
            <a:r>
              <a:rPr lang="tr-TR" sz="3600" b="1" dirty="0" smtClean="0"/>
              <a:t> </a:t>
            </a:r>
            <a:r>
              <a:rPr lang="en-US" sz="3600" b="1" dirty="0" smtClean="0"/>
              <a:t>experience, </a:t>
            </a:r>
            <a:r>
              <a:rPr lang="en-US" sz="3600" b="1" dirty="0"/>
              <a:t>such as difficulties in learning a specific topic </a:t>
            </a:r>
            <a:r>
              <a:rPr lang="tr-TR" sz="3600" b="1" dirty="0" smtClean="0"/>
              <a:t>can</a:t>
            </a:r>
            <a:r>
              <a:rPr lang="en-US" sz="3600" b="1" dirty="0" smtClean="0"/>
              <a:t> </a:t>
            </a:r>
            <a:r>
              <a:rPr lang="en-US" sz="3600" b="1" dirty="0"/>
              <a:t>be </a:t>
            </a:r>
            <a:r>
              <a:rPr lang="en-US" sz="3600" b="1" dirty="0" smtClean="0"/>
              <a:t>analyzed</a:t>
            </a:r>
            <a:endParaRPr lang="tr-TR" sz="3600" b="1" dirty="0" smtClean="0"/>
          </a:p>
          <a:p>
            <a:r>
              <a:rPr lang="en-US" sz="3600" b="1" dirty="0" smtClean="0"/>
              <a:t>Adaptable </a:t>
            </a:r>
            <a:r>
              <a:rPr lang="en-US" sz="3600" b="1" dirty="0"/>
              <a:t>learning </a:t>
            </a:r>
            <a:r>
              <a:rPr lang="en-US" sz="3600" b="1" dirty="0" smtClean="0"/>
              <a:t>environments </a:t>
            </a:r>
            <a:r>
              <a:rPr lang="tr-TR" sz="3600" b="1" dirty="0" err="1" smtClean="0"/>
              <a:t>must</a:t>
            </a:r>
            <a:r>
              <a:rPr lang="tr-TR" sz="3600" b="1" dirty="0" smtClean="0"/>
              <a:t> be</a:t>
            </a:r>
            <a:r>
              <a:rPr lang="en-US" sz="3600" b="1" dirty="0" smtClean="0"/>
              <a:t> develop</a:t>
            </a:r>
            <a:r>
              <a:rPr lang="tr-TR" sz="3600" b="1" dirty="0" err="1" smtClean="0"/>
              <a:t>ed</a:t>
            </a:r>
            <a:r>
              <a:rPr lang="en-US" sz="3600" b="1" dirty="0" smtClean="0"/>
              <a:t> </a:t>
            </a:r>
            <a:r>
              <a:rPr lang="tr-TR" sz="3600" b="1" dirty="0" err="1" smtClean="0"/>
              <a:t>for</a:t>
            </a:r>
            <a:r>
              <a:rPr lang="en-US" sz="3600" b="1" dirty="0" smtClean="0"/>
              <a:t> </a:t>
            </a:r>
            <a:r>
              <a:rPr lang="en-US" sz="3600" b="1" dirty="0"/>
              <a:t>individualized learning </a:t>
            </a:r>
            <a:r>
              <a:rPr lang="en-US" sz="3600" b="1" dirty="0" smtClean="0"/>
              <a:t>systems</a:t>
            </a:r>
            <a:endParaRPr lang="tr-TR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42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43360" cy="1051519"/>
          </a:xfrm>
        </p:spPr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MOOCS</a:t>
            </a:r>
            <a:r>
              <a:rPr lang="tr-TR" b="1" dirty="0" smtClean="0">
                <a:solidFill>
                  <a:srgbClr val="FFFF00"/>
                </a:solidFill>
              </a:rPr>
              <a:t>: AN  OPPORTUNITY FOR INTERNATIONALIZATION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95" y="2060848"/>
            <a:ext cx="8109961" cy="4509574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Universities </a:t>
            </a:r>
            <a:r>
              <a:rPr lang="tr-TR" sz="3600" b="1" dirty="0" err="1" smtClean="0"/>
              <a:t>must</a:t>
            </a:r>
            <a:r>
              <a:rPr lang="en-US" sz="3600" b="1" dirty="0" smtClean="0"/>
              <a:t> </a:t>
            </a:r>
            <a:r>
              <a:rPr lang="en-US" sz="3600" b="1" dirty="0"/>
              <a:t>motivate their best lecturers to prepare on line </a:t>
            </a:r>
            <a:r>
              <a:rPr lang="en-US" sz="3600" b="1" dirty="0" smtClean="0"/>
              <a:t>courses </a:t>
            </a:r>
            <a:endParaRPr lang="tr-TR" sz="3600" b="1" dirty="0" smtClean="0"/>
          </a:p>
          <a:p>
            <a:r>
              <a:rPr lang="en-US" sz="3600" b="1" dirty="0" smtClean="0"/>
              <a:t>They need </a:t>
            </a:r>
            <a:r>
              <a:rPr lang="en-US" sz="3600" b="1" dirty="0"/>
              <a:t>talented lecturers to deliver MOOCs in English to attract international </a:t>
            </a:r>
            <a:r>
              <a:rPr lang="en-US" sz="3600" b="1" dirty="0" smtClean="0"/>
              <a:t>students</a:t>
            </a:r>
            <a:endParaRPr lang="tr-TR" sz="3600" b="1" dirty="0"/>
          </a:p>
          <a:p>
            <a:r>
              <a:rPr lang="tr-TR" sz="3600" b="1" dirty="0" err="1" smtClean="0"/>
              <a:t>MOOCs</a:t>
            </a:r>
            <a:r>
              <a:rPr lang="tr-TR" sz="3600" b="1" dirty="0" smtClean="0"/>
              <a:t> can </a:t>
            </a:r>
            <a:r>
              <a:rPr lang="tr-TR" sz="3600" b="1" dirty="0" err="1" smtClean="0"/>
              <a:t>attract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millions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students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from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all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over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world</a:t>
            </a:r>
            <a:r>
              <a:rPr lang="en-US" sz="3600" b="1" dirty="0" smtClean="0"/>
              <a:t> </a:t>
            </a:r>
            <a:endParaRPr lang="en-US" sz="3600" b="1" dirty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31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33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47814" cy="924475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INTERNATIONAL STUDENTS</a:t>
            </a:r>
            <a:br>
              <a:rPr lang="tr-TR" sz="4000" b="1" dirty="0" smtClean="0">
                <a:solidFill>
                  <a:srgbClr val="FFFF00"/>
                </a:solidFill>
              </a:rPr>
            </a:br>
            <a:r>
              <a:rPr lang="tr-TR" sz="4000" b="1" dirty="0" smtClean="0">
                <a:solidFill>
                  <a:srgbClr val="FFFF00"/>
                </a:solidFill>
              </a:rPr>
              <a:t>«KEY TO GLOBALIZATION»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9"/>
            <a:ext cx="8103400" cy="4682574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Universities </a:t>
            </a:r>
            <a:r>
              <a:rPr lang="tr-TR" sz="3200" b="1" dirty="0" err="1" smtClean="0"/>
              <a:t>must</a:t>
            </a:r>
            <a:r>
              <a:rPr lang="tr-TR" sz="3200" b="1" dirty="0" smtClean="0"/>
              <a:t> pay </a:t>
            </a:r>
            <a:r>
              <a:rPr lang="tr-TR" sz="3200" b="1" dirty="0" err="1" smtClean="0"/>
              <a:t>special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attention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to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prospective</a:t>
            </a:r>
            <a:r>
              <a:rPr lang="tr-TR" sz="3200" b="1" dirty="0" smtClean="0"/>
              <a:t> i</a:t>
            </a:r>
            <a:r>
              <a:rPr lang="en-US" sz="3200" b="1" dirty="0" err="1" smtClean="0"/>
              <a:t>nternational</a:t>
            </a:r>
            <a:r>
              <a:rPr lang="en-US" sz="3200" b="1" dirty="0" smtClean="0"/>
              <a:t> </a:t>
            </a:r>
            <a:r>
              <a:rPr lang="en-US" sz="3200" b="1" dirty="0"/>
              <a:t>students </a:t>
            </a:r>
            <a:endParaRPr lang="tr-TR" sz="3200" b="1" dirty="0" smtClean="0"/>
          </a:p>
          <a:p>
            <a:r>
              <a:rPr lang="tr-TR" sz="3200" b="1" dirty="0" err="1" smtClean="0"/>
              <a:t>They</a:t>
            </a:r>
            <a:r>
              <a:rPr lang="tr-TR" sz="3200" b="1" dirty="0" smtClean="0"/>
              <a:t> </a:t>
            </a:r>
            <a:r>
              <a:rPr lang="en-US" sz="3200" b="1" dirty="0" smtClean="0"/>
              <a:t>will </a:t>
            </a:r>
            <a:r>
              <a:rPr lang="en-US" sz="3200" b="1" dirty="0"/>
              <a:t>be of great importance to </a:t>
            </a:r>
            <a:r>
              <a:rPr lang="tr-TR" sz="3200" b="1" dirty="0" err="1" smtClean="0"/>
              <a:t>universitie</a:t>
            </a:r>
            <a:r>
              <a:rPr lang="en-US" sz="3200" b="1" dirty="0" smtClean="0"/>
              <a:t>s</a:t>
            </a:r>
            <a:r>
              <a:rPr lang="tr-TR" sz="3200" b="1" dirty="0" smtClean="0"/>
              <a:t> in </a:t>
            </a:r>
            <a:r>
              <a:rPr lang="tr-TR" sz="3200" b="1" dirty="0" err="1" smtClean="0"/>
              <a:t>near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future</a:t>
            </a:r>
            <a:r>
              <a:rPr lang="en-US" sz="3200" b="1" dirty="0" smtClean="0"/>
              <a:t> </a:t>
            </a:r>
            <a:endParaRPr lang="tr-TR" sz="3200" b="1" dirty="0" smtClean="0"/>
          </a:p>
          <a:p>
            <a:r>
              <a:rPr lang="en-US" sz="3200" b="1" dirty="0" smtClean="0"/>
              <a:t>They </a:t>
            </a:r>
            <a:r>
              <a:rPr lang="en-US" sz="3200" b="1" dirty="0"/>
              <a:t>will globalize the academic environment more than other </a:t>
            </a:r>
            <a:r>
              <a:rPr lang="en-US" sz="3200" b="1" dirty="0" smtClean="0"/>
              <a:t>factors </a:t>
            </a:r>
            <a:endParaRPr lang="tr-TR" sz="32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32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37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040" y="404664"/>
            <a:ext cx="8640960" cy="1212507"/>
          </a:xfrm>
        </p:spPr>
        <p:txBody>
          <a:bodyPr/>
          <a:lstStyle/>
          <a:p>
            <a:r>
              <a:rPr lang="tr-TR" sz="4000" b="1" dirty="0">
                <a:solidFill>
                  <a:srgbClr val="FFFF00"/>
                </a:solidFill>
              </a:rPr>
              <a:t>INTERNATIONAL STUDENTS</a:t>
            </a:r>
            <a:br>
              <a:rPr lang="tr-TR" sz="4000" b="1" dirty="0">
                <a:solidFill>
                  <a:srgbClr val="FFFF00"/>
                </a:solidFill>
              </a:rPr>
            </a:br>
            <a:r>
              <a:rPr lang="tr-TR" sz="4000" b="1" dirty="0">
                <a:solidFill>
                  <a:srgbClr val="FFFF00"/>
                </a:solidFill>
              </a:rPr>
              <a:t>«KEY TO GLOBALIZATION»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31232" cy="518457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In</a:t>
            </a:r>
            <a:r>
              <a:rPr lang="tr-TR" sz="3600" b="1" dirty="0" smtClean="0"/>
              <a:t> </a:t>
            </a:r>
            <a:r>
              <a:rPr lang="en-US" sz="3600" b="1" dirty="0" smtClean="0"/>
              <a:t>20 </a:t>
            </a:r>
            <a:r>
              <a:rPr lang="en-US" sz="3600" b="1" dirty="0"/>
              <a:t>years</a:t>
            </a:r>
            <a:r>
              <a:rPr lang="en-US" sz="3600" b="1" dirty="0" smtClean="0"/>
              <a:t>, population</a:t>
            </a:r>
            <a:r>
              <a:rPr lang="tr-TR" sz="3600" b="1" dirty="0" smtClean="0"/>
              <a:t>s of </a:t>
            </a:r>
            <a:r>
              <a:rPr lang="en-US" sz="3600" b="1" dirty="0" smtClean="0"/>
              <a:t>developing </a:t>
            </a:r>
            <a:r>
              <a:rPr lang="en-US" sz="3600" b="1" dirty="0"/>
              <a:t>countries </a:t>
            </a:r>
            <a:r>
              <a:rPr lang="tr-TR" sz="3600" b="1" dirty="0" err="1" smtClean="0"/>
              <a:t>will</a:t>
            </a:r>
            <a:r>
              <a:rPr lang="tr-TR" sz="3600" b="1" dirty="0" smtClean="0"/>
              <a:t> </a:t>
            </a:r>
            <a:r>
              <a:rPr lang="en-US" sz="3600" b="1" dirty="0" err="1" smtClean="0"/>
              <a:t>increas</a:t>
            </a:r>
            <a:r>
              <a:rPr lang="tr-TR" sz="3600" b="1" dirty="0" smtClean="0"/>
              <a:t>e </a:t>
            </a:r>
            <a:r>
              <a:rPr lang="tr-TR" sz="3600" b="1" dirty="0" err="1" smtClean="0"/>
              <a:t>significantly</a:t>
            </a:r>
            <a:endParaRPr lang="tr-TR" sz="3600" b="1" dirty="0" smtClean="0"/>
          </a:p>
          <a:p>
            <a:r>
              <a:rPr lang="en-US" sz="3600" b="1" dirty="0" smtClean="0"/>
              <a:t>This </a:t>
            </a:r>
            <a:r>
              <a:rPr lang="en-US" sz="3600" b="1" dirty="0"/>
              <a:t>will increase the demand for higher education which will be a great opportunity for </a:t>
            </a:r>
            <a:r>
              <a:rPr lang="tr-TR" sz="3600" b="1" dirty="0" err="1" smtClean="0"/>
              <a:t>all</a:t>
            </a:r>
            <a:r>
              <a:rPr lang="tr-TR" sz="3600" b="1" dirty="0" smtClean="0"/>
              <a:t> </a:t>
            </a:r>
            <a:r>
              <a:rPr lang="en-US" sz="3600" b="1" dirty="0" smtClean="0"/>
              <a:t>universities </a:t>
            </a:r>
            <a:r>
              <a:rPr lang="en-US" sz="3600" b="1" dirty="0"/>
              <a:t>to attract high quality international students</a:t>
            </a:r>
            <a:endParaRPr lang="tr-TR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33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32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58" y="548680"/>
            <a:ext cx="8568952" cy="924475"/>
          </a:xfrm>
        </p:spPr>
        <p:txBody>
          <a:bodyPr/>
          <a:lstStyle/>
          <a:p>
            <a:r>
              <a:rPr lang="tr-TR" sz="4000" b="1" dirty="0">
                <a:solidFill>
                  <a:srgbClr val="FFFF00"/>
                </a:solidFill>
              </a:rPr>
              <a:t>INTERNATIONAL STUDENTS</a:t>
            </a:r>
            <a:br>
              <a:rPr lang="tr-TR" sz="4000" b="1" dirty="0">
                <a:solidFill>
                  <a:srgbClr val="FFFF00"/>
                </a:solidFill>
              </a:rPr>
            </a:br>
            <a:r>
              <a:rPr lang="tr-TR" sz="4000" b="1" dirty="0">
                <a:solidFill>
                  <a:srgbClr val="FFFF00"/>
                </a:solidFill>
              </a:rPr>
              <a:t>«KEY TO GLOBALIZATION»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824535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I</a:t>
            </a:r>
            <a:r>
              <a:rPr lang="en-US" sz="3200" b="1" dirty="0" err="1" smtClean="0"/>
              <a:t>nternational</a:t>
            </a:r>
            <a:r>
              <a:rPr lang="en-US" sz="3200" b="1" dirty="0" smtClean="0"/>
              <a:t> </a:t>
            </a:r>
            <a:r>
              <a:rPr lang="en-US" sz="3200" b="1" dirty="0"/>
              <a:t>students will be more technologically literate than today. Their </a:t>
            </a:r>
            <a:r>
              <a:rPr lang="en-US" sz="3200" b="1" dirty="0" smtClean="0"/>
              <a:t>high </a:t>
            </a:r>
            <a:r>
              <a:rPr lang="en-US" sz="3200" b="1" dirty="0"/>
              <a:t>expectations will increase international </a:t>
            </a:r>
            <a:r>
              <a:rPr lang="en-US" sz="3200" b="1" dirty="0" smtClean="0"/>
              <a:t>competition</a:t>
            </a:r>
            <a:endParaRPr lang="tr-TR" sz="3200" b="1" dirty="0" smtClean="0"/>
          </a:p>
          <a:p>
            <a:r>
              <a:rPr lang="en-US" sz="3200" b="1" dirty="0" smtClean="0"/>
              <a:t>All </a:t>
            </a:r>
            <a:r>
              <a:rPr lang="en-US" sz="3200" b="1" dirty="0"/>
              <a:t>universities must develop new strategies to attract a higher share of top international </a:t>
            </a:r>
            <a:r>
              <a:rPr lang="en-US" sz="3200" b="1" dirty="0" smtClean="0"/>
              <a:t>students </a:t>
            </a:r>
            <a:endParaRPr lang="tr-TR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34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42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352928" cy="924475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</a:pPr>
            <a:r>
              <a:rPr lang="tr-TR" sz="3600" b="1" dirty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tr-TR" sz="3600" b="1" dirty="0" smtClean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ea typeface="+mn-ea"/>
                <a:cs typeface="+mn-cs"/>
              </a:rPr>
              <a:t>C</a:t>
            </a:r>
            <a:r>
              <a:rPr lang="tr-TR" sz="3600" b="1" dirty="0" smtClean="0">
                <a:solidFill>
                  <a:srgbClr val="FFFF00"/>
                </a:solidFill>
                <a:ea typeface="+mn-ea"/>
                <a:cs typeface="+mn-cs"/>
              </a:rPr>
              <a:t>ROSS</a:t>
            </a:r>
            <a:r>
              <a:rPr lang="en-US" sz="3600" b="1" dirty="0" smtClean="0">
                <a:solidFill>
                  <a:srgbClr val="FFFF00"/>
                </a:solidFill>
                <a:ea typeface="+mn-ea"/>
                <a:cs typeface="+mn-cs"/>
              </a:rPr>
              <a:t>-</a:t>
            </a:r>
            <a:r>
              <a:rPr lang="tr-TR" sz="3600" b="1" dirty="0" smtClean="0">
                <a:solidFill>
                  <a:srgbClr val="FFFF00"/>
                </a:solidFill>
                <a:ea typeface="+mn-ea"/>
                <a:cs typeface="+mn-cs"/>
              </a:rPr>
              <a:t>BORDER ACTIVITIES ENHANCES GLOBALIZATION</a:t>
            </a:r>
            <a:r>
              <a:rPr lang="en-US" sz="3600" b="1" dirty="0" smtClean="0">
                <a:solidFill>
                  <a:srgbClr val="FFFF00"/>
                </a:solidFill>
                <a:ea typeface="+mn-ea"/>
                <a:cs typeface="+mn-cs"/>
              </a:rPr>
              <a:t> </a:t>
            </a:r>
            <a:endParaRPr lang="tr-TR" sz="3600" b="1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07361"/>
            <a:ext cx="8424936" cy="4509574"/>
          </a:xfrm>
        </p:spPr>
        <p:txBody>
          <a:bodyPr>
            <a:noAutofit/>
          </a:bodyPr>
          <a:lstStyle/>
          <a:p>
            <a:r>
              <a:rPr lang="en-US" sz="3600" b="1" dirty="0"/>
              <a:t>Mobility of students </a:t>
            </a:r>
            <a:r>
              <a:rPr lang="en-US" sz="3600" b="1" dirty="0" smtClean="0"/>
              <a:t>a</a:t>
            </a:r>
            <a:r>
              <a:rPr lang="tr-TR" sz="3600" b="1" dirty="0" err="1" smtClean="0"/>
              <a:t>nd</a:t>
            </a:r>
            <a:r>
              <a:rPr lang="en-US" sz="3600" b="1" dirty="0" smtClean="0"/>
              <a:t> </a:t>
            </a:r>
            <a:r>
              <a:rPr lang="en-US" sz="3600" b="1" dirty="0"/>
              <a:t>faculty members in </a:t>
            </a:r>
            <a:r>
              <a:rPr lang="tr-TR" sz="3600" b="1" dirty="0" err="1" smtClean="0"/>
              <a:t>other</a:t>
            </a:r>
            <a:r>
              <a:rPr lang="en-US" sz="3600" b="1" dirty="0" smtClean="0"/>
              <a:t> </a:t>
            </a:r>
            <a:r>
              <a:rPr lang="en-US" sz="3600" b="1" dirty="0"/>
              <a:t>countries must be </a:t>
            </a:r>
            <a:r>
              <a:rPr lang="en-US" sz="3600" b="1" dirty="0" smtClean="0"/>
              <a:t>increased</a:t>
            </a:r>
            <a:endParaRPr lang="tr-TR" sz="3600" b="1" dirty="0" smtClean="0"/>
          </a:p>
          <a:p>
            <a:r>
              <a:rPr lang="en-US" sz="3600" b="1" dirty="0" smtClean="0"/>
              <a:t>Increasing </a:t>
            </a:r>
            <a:r>
              <a:rPr lang="en-US" sz="3600" b="1" dirty="0"/>
              <a:t>the number of mobile students and exchange of faculty members will enhance international profile of universities</a:t>
            </a:r>
            <a:endParaRPr lang="tr-TR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35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07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75724"/>
            <a:ext cx="7920880" cy="924475"/>
          </a:xfrm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tr-TR" sz="4000" b="1" dirty="0">
                <a:solidFill>
                  <a:srgbClr val="FFFF00"/>
                </a:solidFill>
              </a:rPr>
              <a:t>OUBLE MAJOR AND MINOR DEGREE DIPLOMAS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532948" cy="4832150"/>
          </a:xfrm>
        </p:spPr>
        <p:txBody>
          <a:bodyPr>
            <a:noAutofit/>
          </a:bodyPr>
          <a:lstStyle/>
          <a:p>
            <a:r>
              <a:rPr lang="tr-TR" sz="3600" b="1" dirty="0"/>
              <a:t>U</a:t>
            </a:r>
            <a:r>
              <a:rPr lang="en-US" sz="3600" b="1" dirty="0" err="1" smtClean="0"/>
              <a:t>niversities</a:t>
            </a:r>
            <a:r>
              <a:rPr lang="en-US" sz="3600" b="1" dirty="0" smtClean="0"/>
              <a:t> </a:t>
            </a:r>
            <a:r>
              <a:rPr lang="en-US" sz="3600" b="1" dirty="0"/>
              <a:t>must design cross disciplinary </a:t>
            </a:r>
            <a:r>
              <a:rPr lang="en-US" sz="3600" b="1" dirty="0" smtClean="0"/>
              <a:t>curricula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prospective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students</a:t>
            </a:r>
            <a:r>
              <a:rPr lang="tr-TR" sz="3600" b="1" dirty="0" smtClean="0"/>
              <a:t> </a:t>
            </a:r>
          </a:p>
          <a:p>
            <a:r>
              <a:rPr lang="en-US" sz="3600" b="1" dirty="0" smtClean="0"/>
              <a:t>They </a:t>
            </a:r>
            <a:r>
              <a:rPr lang="en-US" sz="3600" b="1" dirty="0"/>
              <a:t>should encourage the students to graduate with double major or </a:t>
            </a:r>
            <a:r>
              <a:rPr lang="en-US" sz="3600" b="1" dirty="0" smtClean="0"/>
              <a:t>two </a:t>
            </a:r>
            <a:r>
              <a:rPr lang="en-US" sz="3600" b="1" dirty="0"/>
              <a:t>minor degree </a:t>
            </a:r>
            <a:r>
              <a:rPr lang="en-US" sz="3600" b="1" dirty="0" smtClean="0"/>
              <a:t>diplomas</a:t>
            </a:r>
            <a:endParaRPr lang="tr-TR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36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22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127" y="467316"/>
            <a:ext cx="7992888" cy="924475"/>
          </a:xfrm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D</a:t>
            </a:r>
            <a:r>
              <a:rPr lang="tr-TR" sz="4000" b="1" dirty="0">
                <a:solidFill>
                  <a:srgbClr val="FFFF00"/>
                </a:solidFill>
              </a:rPr>
              <a:t>OUBLE MAJOR AND MINOR DEGREE DIPLOMAS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280" y="1700808"/>
            <a:ext cx="8280522" cy="4925144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FF9000"/>
              </a:buClr>
            </a:pPr>
            <a:r>
              <a:rPr lang="en-US" sz="3600" b="1" dirty="0">
                <a:solidFill>
                  <a:prstClr val="white"/>
                </a:solidFill>
              </a:rPr>
              <a:t>Th</a:t>
            </a:r>
            <a:r>
              <a:rPr lang="tr-TR" sz="3600" b="1" dirty="0">
                <a:solidFill>
                  <a:prstClr val="white"/>
                </a:solidFill>
              </a:rPr>
              <a:t>at</a:t>
            </a:r>
            <a:r>
              <a:rPr lang="en-US" sz="3600" b="1" dirty="0">
                <a:solidFill>
                  <a:prstClr val="white"/>
                </a:solidFill>
              </a:rPr>
              <a:t> will </a:t>
            </a:r>
            <a:r>
              <a:rPr lang="tr-TR" sz="3600" b="1" dirty="0" err="1" smtClean="0">
                <a:solidFill>
                  <a:prstClr val="white"/>
                </a:solidFill>
              </a:rPr>
              <a:t>allow</a:t>
            </a:r>
            <a:r>
              <a:rPr lang="en-US" sz="3600" b="1" dirty="0" smtClean="0">
                <a:solidFill>
                  <a:prstClr val="white"/>
                </a:solidFill>
              </a:rPr>
              <a:t> them </a:t>
            </a:r>
            <a:r>
              <a:rPr lang="en-US" sz="3600" b="1" dirty="0">
                <a:solidFill>
                  <a:prstClr val="white"/>
                </a:solidFill>
              </a:rPr>
              <a:t>to </a:t>
            </a:r>
            <a:r>
              <a:rPr lang="en-US" sz="3600" b="1" dirty="0" smtClean="0">
                <a:solidFill>
                  <a:prstClr val="white"/>
                </a:solidFill>
              </a:rPr>
              <a:t>find </a:t>
            </a:r>
            <a:r>
              <a:rPr lang="en-US" sz="3600" b="1" dirty="0">
                <a:solidFill>
                  <a:prstClr val="white"/>
                </a:solidFill>
              </a:rPr>
              <a:t>new </a:t>
            </a:r>
            <a:r>
              <a:rPr lang="en-US" sz="3600" b="1" dirty="0" smtClean="0">
                <a:solidFill>
                  <a:prstClr val="white"/>
                </a:solidFill>
              </a:rPr>
              <a:t>job</a:t>
            </a:r>
            <a:r>
              <a:rPr lang="tr-TR" sz="3600" b="1" dirty="0" smtClean="0">
                <a:solidFill>
                  <a:prstClr val="white"/>
                </a:solidFill>
              </a:rPr>
              <a:t>s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>
                <a:solidFill>
                  <a:prstClr val="white"/>
                </a:solidFill>
              </a:rPr>
              <a:t>through their second major or </a:t>
            </a:r>
            <a:r>
              <a:rPr lang="en-US" sz="3600" b="1" dirty="0" smtClean="0">
                <a:solidFill>
                  <a:prstClr val="white"/>
                </a:solidFill>
              </a:rPr>
              <a:t>minor </a:t>
            </a:r>
            <a:r>
              <a:rPr lang="en-US" sz="3600" b="1" dirty="0">
                <a:solidFill>
                  <a:prstClr val="white"/>
                </a:solidFill>
              </a:rPr>
              <a:t>degrees </a:t>
            </a:r>
            <a:r>
              <a:rPr lang="en-US" sz="3600" b="1" dirty="0" err="1" smtClean="0">
                <a:solidFill>
                  <a:prstClr val="white"/>
                </a:solidFill>
              </a:rPr>
              <a:t>i</a:t>
            </a:r>
            <a:r>
              <a:rPr lang="tr-TR" sz="3600" b="1" dirty="0" smtClean="0">
                <a:solidFill>
                  <a:prstClr val="white"/>
                </a:solidFill>
              </a:rPr>
              <a:t>f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>
                <a:solidFill>
                  <a:prstClr val="white"/>
                </a:solidFill>
              </a:rPr>
              <a:t>they lose their </a:t>
            </a:r>
            <a:r>
              <a:rPr lang="en-US" sz="3600" b="1" dirty="0" smtClean="0">
                <a:solidFill>
                  <a:prstClr val="white"/>
                </a:solidFill>
              </a:rPr>
              <a:t>jobs</a:t>
            </a:r>
            <a:endParaRPr lang="tr-TR" sz="3600" b="1" dirty="0" smtClean="0">
              <a:solidFill>
                <a:prstClr val="white"/>
              </a:solidFill>
            </a:endParaRPr>
          </a:p>
          <a:p>
            <a:pPr lvl="0">
              <a:buClr>
                <a:srgbClr val="FF9000"/>
              </a:buClr>
            </a:pPr>
            <a:r>
              <a:rPr lang="tr-TR" sz="3600" b="1" dirty="0">
                <a:solidFill>
                  <a:prstClr val="white"/>
                </a:solidFill>
              </a:rPr>
              <a:t>U</a:t>
            </a:r>
            <a:r>
              <a:rPr lang="en-US" sz="3600" b="1" dirty="0" err="1" smtClean="0">
                <a:solidFill>
                  <a:prstClr val="white"/>
                </a:solidFill>
              </a:rPr>
              <a:t>niversities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>
                <a:solidFill>
                  <a:prstClr val="white"/>
                </a:solidFill>
              </a:rPr>
              <a:t>must be </a:t>
            </a:r>
            <a:r>
              <a:rPr lang="tr-TR" sz="3600" b="1" dirty="0" err="1" smtClean="0">
                <a:solidFill>
                  <a:prstClr val="white"/>
                </a:solidFill>
              </a:rPr>
              <a:t>ready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dirty="0">
                <a:solidFill>
                  <a:prstClr val="white"/>
                </a:solidFill>
              </a:rPr>
              <a:t>to open new departments </a:t>
            </a:r>
            <a:r>
              <a:rPr lang="en-US" sz="3600" b="1" dirty="0" smtClean="0">
                <a:solidFill>
                  <a:prstClr val="white"/>
                </a:solidFill>
              </a:rPr>
              <a:t>and </a:t>
            </a:r>
            <a:r>
              <a:rPr lang="en-US" sz="3600" b="1" dirty="0">
                <a:solidFill>
                  <a:prstClr val="white"/>
                </a:solidFill>
              </a:rPr>
              <a:t>close some others due to </a:t>
            </a:r>
            <a:r>
              <a:rPr lang="en-US" sz="3600" b="1" dirty="0" smtClean="0">
                <a:solidFill>
                  <a:prstClr val="white"/>
                </a:solidFill>
              </a:rPr>
              <a:t>technological advances</a:t>
            </a:r>
            <a:r>
              <a:rPr lang="tr-TR" sz="3600" b="1" dirty="0" smtClean="0">
                <a:solidFill>
                  <a:prstClr val="white"/>
                </a:solidFill>
              </a:rPr>
              <a:t> </a:t>
            </a:r>
            <a:r>
              <a:rPr lang="tr-TR" sz="3600" b="1" dirty="0" err="1" smtClean="0">
                <a:solidFill>
                  <a:prstClr val="white"/>
                </a:solidFill>
              </a:rPr>
              <a:t>and</a:t>
            </a:r>
            <a:r>
              <a:rPr lang="tr-TR" sz="3600" b="1" dirty="0" smtClean="0">
                <a:solidFill>
                  <a:prstClr val="white"/>
                </a:solidFill>
              </a:rPr>
              <a:t> </a:t>
            </a:r>
            <a:r>
              <a:rPr lang="tr-TR" sz="3600" b="1" dirty="0" err="1" smtClean="0">
                <a:solidFill>
                  <a:prstClr val="white"/>
                </a:solidFill>
              </a:rPr>
              <a:t>expectations</a:t>
            </a:r>
            <a:r>
              <a:rPr lang="tr-TR" sz="3600" b="1" dirty="0" smtClean="0">
                <a:solidFill>
                  <a:prstClr val="white"/>
                </a:solidFill>
              </a:rPr>
              <a:t> of </a:t>
            </a:r>
            <a:r>
              <a:rPr lang="tr-TR" sz="3600" b="1" dirty="0" err="1" smtClean="0">
                <a:solidFill>
                  <a:prstClr val="white"/>
                </a:solidFill>
              </a:rPr>
              <a:t>students</a:t>
            </a:r>
            <a:endParaRPr lang="tr-TR" sz="3600" b="1" dirty="0">
              <a:solidFill>
                <a:prstClr val="white"/>
              </a:solidFill>
            </a:endParaRPr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37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26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73" y="548680"/>
            <a:ext cx="7887376" cy="924475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D</a:t>
            </a:r>
            <a:r>
              <a:rPr lang="tr-TR" sz="4000" b="1" dirty="0" smtClean="0">
                <a:solidFill>
                  <a:srgbClr val="FFFF00"/>
                </a:solidFill>
              </a:rPr>
              <a:t>OUBLE MAJOR AND MINOR DEGREE DIPLOMAS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73155"/>
            <a:ext cx="8530050" cy="5069161"/>
          </a:xfrm>
        </p:spPr>
        <p:txBody>
          <a:bodyPr>
            <a:normAutofit/>
          </a:bodyPr>
          <a:lstStyle/>
          <a:p>
            <a:r>
              <a:rPr lang="tr-TR" sz="3500" b="1" dirty="0"/>
              <a:t>D</a:t>
            </a:r>
            <a:r>
              <a:rPr lang="en-US" sz="3500" b="1" dirty="0" err="1" smtClean="0"/>
              <a:t>evelopment</a:t>
            </a:r>
            <a:r>
              <a:rPr lang="en-US" sz="3500" b="1" dirty="0" smtClean="0"/>
              <a:t> </a:t>
            </a:r>
            <a:r>
              <a:rPr lang="en-US" sz="3500" b="1" dirty="0"/>
              <a:t>of computers, mechatronics and artificial </a:t>
            </a:r>
            <a:r>
              <a:rPr lang="en-US" sz="3500" b="1" dirty="0" smtClean="0"/>
              <a:t>intelligence</a:t>
            </a:r>
            <a:r>
              <a:rPr lang="tr-TR" sz="3500" b="1" dirty="0" smtClean="0"/>
              <a:t> is</a:t>
            </a:r>
            <a:r>
              <a:rPr lang="en-US" sz="3500" b="1" dirty="0" smtClean="0"/>
              <a:t> direct</a:t>
            </a:r>
            <a:r>
              <a:rPr lang="tr-TR" sz="3500" b="1" dirty="0" err="1" smtClean="0"/>
              <a:t>ing</a:t>
            </a:r>
            <a:r>
              <a:rPr lang="en-US" sz="3500" b="1" dirty="0" smtClean="0"/>
              <a:t> </a:t>
            </a:r>
            <a:r>
              <a:rPr lang="en-US" sz="3500" b="1" dirty="0"/>
              <a:t>robots to </a:t>
            </a:r>
            <a:r>
              <a:rPr lang="tr-TR" sz="3500" b="1" dirty="0" err="1" smtClean="0"/>
              <a:t>our</a:t>
            </a:r>
            <a:r>
              <a:rPr lang="en-US" sz="3500" b="1" dirty="0" smtClean="0"/>
              <a:t> everyday life</a:t>
            </a:r>
            <a:endParaRPr lang="tr-TR" sz="3500" b="1" dirty="0" smtClean="0"/>
          </a:p>
          <a:p>
            <a:r>
              <a:rPr lang="en-US" sz="3500" b="1" dirty="0" smtClean="0"/>
              <a:t>Service </a:t>
            </a:r>
            <a:r>
              <a:rPr lang="en-US" sz="3500" b="1" dirty="0"/>
              <a:t>robots </a:t>
            </a:r>
            <a:r>
              <a:rPr lang="tr-TR" sz="3500" b="1" dirty="0" err="1" smtClean="0"/>
              <a:t>will</a:t>
            </a:r>
            <a:r>
              <a:rPr lang="en-US" sz="3500" b="1" dirty="0" smtClean="0"/>
              <a:t> </a:t>
            </a:r>
            <a:r>
              <a:rPr lang="en-US" sz="3500" b="1" dirty="0"/>
              <a:t>be </a:t>
            </a:r>
            <a:r>
              <a:rPr lang="tr-TR" sz="3500" b="1" dirty="0"/>
              <a:t>a</a:t>
            </a:r>
            <a:r>
              <a:rPr lang="en-US" sz="3500" b="1" dirty="0" smtClean="0"/>
              <a:t> </a:t>
            </a:r>
            <a:r>
              <a:rPr lang="en-US" sz="3500" b="1" dirty="0"/>
              <a:t>major </a:t>
            </a:r>
            <a:r>
              <a:rPr lang="en-US" sz="3500" b="1" dirty="0" err="1" smtClean="0"/>
              <a:t>industr</a:t>
            </a:r>
            <a:r>
              <a:rPr lang="tr-TR" sz="3500" b="1" dirty="0" smtClean="0"/>
              <a:t>y</a:t>
            </a:r>
            <a:r>
              <a:rPr lang="en-US" sz="3500" b="1" dirty="0" smtClean="0"/>
              <a:t> </a:t>
            </a:r>
            <a:r>
              <a:rPr lang="tr-TR" sz="3500" b="1" dirty="0" err="1" smtClean="0"/>
              <a:t>soon</a:t>
            </a:r>
            <a:endParaRPr lang="tr-TR" sz="3500" b="1" dirty="0" smtClean="0"/>
          </a:p>
          <a:p>
            <a:r>
              <a:rPr lang="tr-TR" sz="3500" b="1" dirty="0" smtClean="0"/>
              <a:t>S. R</a:t>
            </a:r>
            <a:r>
              <a:rPr lang="en-US" sz="3500" b="1" dirty="0" err="1" smtClean="0"/>
              <a:t>obots</a:t>
            </a:r>
            <a:r>
              <a:rPr lang="en-US" sz="3500" b="1" dirty="0" smtClean="0"/>
              <a:t> </a:t>
            </a:r>
            <a:r>
              <a:rPr lang="tr-TR" sz="3500" b="1" dirty="0" err="1" smtClean="0"/>
              <a:t>will</a:t>
            </a:r>
            <a:r>
              <a:rPr lang="en-US" sz="3500" b="1" dirty="0" smtClean="0"/>
              <a:t> replace </a:t>
            </a:r>
            <a:r>
              <a:rPr lang="tr-TR" sz="3500" b="1" dirty="0" err="1" smtClean="0"/>
              <a:t>large</a:t>
            </a:r>
            <a:r>
              <a:rPr lang="en-US" sz="3500" b="1" dirty="0" smtClean="0"/>
              <a:t> </a:t>
            </a:r>
            <a:r>
              <a:rPr lang="tr-TR" sz="3500" b="1" dirty="0" err="1" smtClean="0"/>
              <a:t>amounts</a:t>
            </a:r>
            <a:r>
              <a:rPr lang="en-US" sz="3500" b="1" dirty="0" smtClean="0"/>
              <a:t> of </a:t>
            </a:r>
            <a:r>
              <a:rPr lang="en-US" sz="3500" b="1" dirty="0"/>
              <a:t>labor </a:t>
            </a:r>
            <a:r>
              <a:rPr lang="en-US" sz="3500" b="1" dirty="0" smtClean="0"/>
              <a:t>force</a:t>
            </a:r>
            <a:endParaRPr lang="tr-TR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38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12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920880" cy="1140499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ROBOTS &amp; ARTIFICIAL INTELLIGENCE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17171"/>
            <a:ext cx="8352928" cy="4896544"/>
          </a:xfrm>
        </p:spPr>
        <p:txBody>
          <a:bodyPr>
            <a:normAutofit fontScale="92500"/>
          </a:bodyPr>
          <a:lstStyle/>
          <a:p>
            <a:r>
              <a:rPr lang="en-US" sz="3600" b="1" dirty="0"/>
              <a:t>Insurance firm Fukoku Mutual Life Insurance </a:t>
            </a:r>
            <a:r>
              <a:rPr lang="tr-TR" sz="3600" b="1" dirty="0" smtClean="0"/>
              <a:t>(JAP) </a:t>
            </a:r>
            <a:r>
              <a:rPr lang="en-US" sz="3600" b="1" dirty="0"/>
              <a:t>is replacing </a:t>
            </a:r>
            <a:r>
              <a:rPr lang="tr-TR" sz="3600" b="1" dirty="0" err="1" smtClean="0"/>
              <a:t>some</a:t>
            </a:r>
            <a:r>
              <a:rPr lang="en-US" sz="3600" b="1" dirty="0" smtClean="0"/>
              <a:t> employees </a:t>
            </a:r>
            <a:r>
              <a:rPr lang="en-US" sz="3600" b="1" dirty="0"/>
              <a:t>with IBM’s Watson Explorer </a:t>
            </a:r>
            <a:r>
              <a:rPr lang="tr-TR" sz="3600" b="1" dirty="0" smtClean="0"/>
              <a:t>AI (</a:t>
            </a:r>
            <a:r>
              <a:rPr lang="tr-TR" sz="3600" b="1" dirty="0" err="1" smtClean="0"/>
              <a:t>Announced</a:t>
            </a:r>
            <a:r>
              <a:rPr lang="tr-TR" sz="3600" b="1" dirty="0" smtClean="0"/>
              <a:t> on </a:t>
            </a:r>
            <a:r>
              <a:rPr lang="tr-TR" sz="3600" b="1" dirty="0" err="1" smtClean="0"/>
              <a:t>February</a:t>
            </a:r>
            <a:r>
              <a:rPr lang="tr-TR" sz="3600" b="1" dirty="0" smtClean="0"/>
              <a:t> 21, 2017)</a:t>
            </a:r>
          </a:p>
          <a:p>
            <a:r>
              <a:rPr lang="en-US" sz="3600" b="1" dirty="0" smtClean="0"/>
              <a:t>According to </a:t>
            </a:r>
            <a:r>
              <a:rPr lang="en-US" sz="3600" b="1" dirty="0"/>
              <a:t>2015 report </a:t>
            </a:r>
            <a:r>
              <a:rPr lang="en-US" sz="3600" b="1" dirty="0" smtClean="0"/>
              <a:t>by </a:t>
            </a:r>
            <a:r>
              <a:rPr lang="en-US" sz="3600" b="1" dirty="0"/>
              <a:t>Nomura </a:t>
            </a:r>
            <a:r>
              <a:rPr lang="en-US" sz="3600" b="1" dirty="0" smtClean="0"/>
              <a:t>Res</a:t>
            </a:r>
            <a:r>
              <a:rPr lang="tr-TR" sz="3600" b="1" dirty="0" smtClean="0"/>
              <a:t>.</a:t>
            </a:r>
            <a:r>
              <a:rPr lang="en-US" sz="3600" b="1" dirty="0" smtClean="0"/>
              <a:t> Inst</a:t>
            </a:r>
            <a:r>
              <a:rPr lang="tr-TR" sz="3600" b="1" dirty="0" smtClean="0"/>
              <a:t>.</a:t>
            </a:r>
            <a:r>
              <a:rPr lang="en-US" sz="3600" b="1" dirty="0" smtClean="0"/>
              <a:t>, </a:t>
            </a:r>
            <a:r>
              <a:rPr lang="en-US" sz="3600" b="1" dirty="0"/>
              <a:t>nearly half of all jobs in Japan could be performed by robots by 2035</a:t>
            </a:r>
            <a:endParaRPr lang="tr-TR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4208" y="5951810"/>
            <a:ext cx="2133600" cy="365125"/>
          </a:xfrm>
        </p:spPr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39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1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5141"/>
            <a:ext cx="3600400" cy="5861794"/>
          </a:xfrm>
        </p:spPr>
        <p:txBody>
          <a:bodyPr/>
          <a:lstStyle/>
          <a:p>
            <a:r>
              <a:rPr lang="tr-TR" sz="4400" b="1" dirty="0" smtClean="0">
                <a:solidFill>
                  <a:srgbClr val="FFFF00"/>
                </a:solidFill>
              </a:rPr>
              <a:t>Sumerian </a:t>
            </a:r>
            <a:r>
              <a:rPr lang="tr-TR" sz="4400" b="1" dirty="0" err="1" smtClean="0">
                <a:solidFill>
                  <a:srgbClr val="FFFF00"/>
                </a:solidFill>
              </a:rPr>
              <a:t>clerk</a:t>
            </a:r>
            <a:r>
              <a:rPr lang="tr-TR" sz="4400" b="1" dirty="0" smtClean="0">
                <a:solidFill>
                  <a:srgbClr val="FFFF00"/>
                </a:solidFill>
              </a:rPr>
              <a:t/>
            </a:r>
            <a:br>
              <a:rPr lang="tr-TR" sz="4400" b="1" dirty="0" smtClean="0">
                <a:solidFill>
                  <a:srgbClr val="FFFF00"/>
                </a:solidFill>
              </a:rPr>
            </a:br>
            <a:r>
              <a:rPr lang="tr-TR" sz="5400" b="1" dirty="0" err="1" smtClean="0">
                <a:solidFill>
                  <a:srgbClr val="FFFF00"/>
                </a:solidFill>
              </a:rPr>
              <a:t>Dudu</a:t>
            </a:r>
            <a:r>
              <a:rPr lang="tr-TR" sz="4400" b="1" dirty="0" err="1" smtClean="0">
                <a:solidFill>
                  <a:srgbClr val="FFFF00"/>
                </a:solidFill>
              </a:rPr>
              <a:t>’s</a:t>
            </a:r>
            <a:r>
              <a:rPr lang="tr-TR" sz="4400" b="1" dirty="0" smtClean="0">
                <a:solidFill>
                  <a:srgbClr val="FFFF00"/>
                </a:solidFill>
              </a:rPr>
              <a:t/>
            </a:r>
            <a:br>
              <a:rPr lang="tr-TR" sz="4400" b="1" dirty="0" smtClean="0">
                <a:solidFill>
                  <a:srgbClr val="FFFF00"/>
                </a:solidFill>
              </a:rPr>
            </a:br>
            <a:r>
              <a:rPr lang="tr-TR" sz="4400" b="1" dirty="0" smtClean="0">
                <a:solidFill>
                  <a:srgbClr val="FFFF00"/>
                </a:solidFill>
              </a:rPr>
              <a:t>4400 </a:t>
            </a:r>
            <a:r>
              <a:rPr lang="tr-TR" sz="4400" b="1" dirty="0" err="1" smtClean="0">
                <a:solidFill>
                  <a:srgbClr val="FFFF00"/>
                </a:solidFill>
              </a:rPr>
              <a:t>years</a:t>
            </a:r>
            <a:r>
              <a:rPr lang="tr-TR" sz="4400" b="1" dirty="0" smtClean="0">
                <a:solidFill>
                  <a:srgbClr val="FFFF00"/>
                </a:solidFill>
              </a:rPr>
              <a:t> </a:t>
            </a:r>
            <a:r>
              <a:rPr lang="tr-TR" sz="4400" b="1" dirty="0" err="1" smtClean="0">
                <a:solidFill>
                  <a:srgbClr val="FFFF00"/>
                </a:solidFill>
              </a:rPr>
              <a:t>old</a:t>
            </a:r>
            <a:r>
              <a:rPr lang="tr-TR" sz="4400" b="1" dirty="0" smtClean="0">
                <a:solidFill>
                  <a:srgbClr val="FFFF00"/>
                </a:solidFill>
              </a:rPr>
              <a:t> </a:t>
            </a:r>
            <a:r>
              <a:rPr lang="tr-TR" sz="4400" b="1" dirty="0" err="1" smtClean="0">
                <a:solidFill>
                  <a:srgbClr val="FFFF00"/>
                </a:solidFill>
              </a:rPr>
              <a:t>statue</a:t>
            </a:r>
            <a:r>
              <a:rPr lang="tr-TR" sz="4400" b="1" dirty="0" smtClean="0">
                <a:solidFill>
                  <a:srgbClr val="FFFF00"/>
                </a:solidFill>
              </a:rPr>
              <a:t> </a:t>
            </a:r>
            <a:br>
              <a:rPr lang="tr-TR" sz="4400" b="1" dirty="0" smtClean="0">
                <a:solidFill>
                  <a:srgbClr val="FFFF00"/>
                </a:solidFill>
              </a:rPr>
            </a:br>
            <a:r>
              <a:rPr lang="tr-TR" sz="4000" b="1" dirty="0" smtClean="0">
                <a:solidFill>
                  <a:srgbClr val="FFFF00"/>
                </a:solidFill>
              </a:rPr>
              <a:t>(</a:t>
            </a:r>
            <a:r>
              <a:rPr lang="tr-TR" sz="4000" b="1" dirty="0" err="1" smtClean="0">
                <a:solidFill>
                  <a:srgbClr val="FFFF00"/>
                </a:solidFill>
              </a:rPr>
              <a:t>Bagdat</a:t>
            </a:r>
            <a:r>
              <a:rPr lang="tr-TR" sz="4000" b="1" dirty="0" smtClean="0">
                <a:solidFill>
                  <a:srgbClr val="FFFF00"/>
                </a:solidFill>
              </a:rPr>
              <a:t> </a:t>
            </a:r>
            <a:r>
              <a:rPr lang="tr-TR" sz="4000" b="1" dirty="0" err="1" smtClean="0">
                <a:solidFill>
                  <a:srgbClr val="FFFF00"/>
                </a:solidFill>
              </a:rPr>
              <a:t>Museum</a:t>
            </a:r>
            <a:r>
              <a:rPr lang="tr-TR" sz="4000" b="1" dirty="0" smtClean="0">
                <a:solidFill>
                  <a:srgbClr val="FFFF00"/>
                </a:solidFill>
              </a:rPr>
              <a:t>)</a:t>
            </a:r>
            <a:endParaRPr lang="tr-TR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22.12.2016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026" name="Picture 2" descr="https://s-media-cache-ak0.pinimg.com/564x/df/6a/6f/df6a6ff47d08dbb0ee4e759f8c6d67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76" y="0"/>
            <a:ext cx="5149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60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01" y="620688"/>
            <a:ext cx="7560840" cy="924475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ENTREPRENEURSHIP COURSES 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07361"/>
            <a:ext cx="7887376" cy="4285935"/>
          </a:xfrm>
        </p:spPr>
        <p:txBody>
          <a:bodyPr>
            <a:normAutofit lnSpcReduction="10000"/>
          </a:bodyPr>
          <a:lstStyle/>
          <a:p>
            <a:r>
              <a:rPr lang="tr-TR" sz="3600" b="1" dirty="0" err="1" smtClean="0"/>
              <a:t>Many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prospective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students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will</a:t>
            </a:r>
            <a:r>
              <a:rPr lang="tr-TR" sz="3600" b="1" dirty="0" smtClean="0"/>
              <a:t> plan </a:t>
            </a:r>
            <a:r>
              <a:rPr lang="tr-TR" sz="3600" b="1" dirty="0" err="1" smtClean="0"/>
              <a:t>to</a:t>
            </a:r>
            <a:r>
              <a:rPr lang="tr-TR" sz="3600" b="1" dirty="0" smtClean="0"/>
              <a:t> </a:t>
            </a:r>
            <a:r>
              <a:rPr lang="tr-TR" sz="3600" b="1" dirty="0"/>
              <a:t>be </a:t>
            </a:r>
            <a:r>
              <a:rPr lang="tr-TR" sz="3600" b="1" dirty="0" smtClean="0"/>
              <a:t>an </a:t>
            </a:r>
            <a:r>
              <a:rPr lang="tr-TR" sz="3600" b="1" dirty="0" err="1" smtClean="0"/>
              <a:t>entrepreneur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rather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than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keep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looking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for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new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jobs</a:t>
            </a:r>
            <a:endParaRPr lang="tr-TR" sz="3600" b="1" dirty="0"/>
          </a:p>
          <a:p>
            <a:r>
              <a:rPr lang="tr-TR" sz="3600" b="1" dirty="0" err="1" smtClean="0"/>
              <a:t>Therefore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entrepreneurship</a:t>
            </a:r>
            <a:r>
              <a:rPr lang="tr-TR" sz="3600" b="1" dirty="0" smtClean="0"/>
              <a:t> </a:t>
            </a:r>
            <a:r>
              <a:rPr lang="tr-TR" sz="3600" b="1" dirty="0" err="1"/>
              <a:t>courses</a:t>
            </a:r>
            <a:r>
              <a:rPr lang="tr-TR" sz="3600" b="1" dirty="0"/>
              <a:t> </a:t>
            </a:r>
            <a:r>
              <a:rPr lang="tr-TR" sz="3600" b="1" dirty="0" err="1" smtClean="0"/>
              <a:t>will</a:t>
            </a:r>
            <a:r>
              <a:rPr lang="tr-TR" sz="3600" b="1" dirty="0" smtClean="0"/>
              <a:t> be an </a:t>
            </a:r>
            <a:r>
              <a:rPr lang="tr-TR" sz="3600" b="1" dirty="0" err="1"/>
              <a:t>essential</a:t>
            </a:r>
            <a:r>
              <a:rPr lang="tr-TR" sz="3600" b="1" dirty="0"/>
              <a:t> </a:t>
            </a:r>
            <a:r>
              <a:rPr lang="tr-TR" sz="3600" b="1" dirty="0" smtClean="0"/>
              <a:t>element </a:t>
            </a:r>
            <a:r>
              <a:rPr lang="tr-TR" sz="3600" b="1" dirty="0" err="1" smtClean="0"/>
              <a:t>for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prospective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students</a:t>
            </a:r>
            <a:r>
              <a:rPr lang="tr-TR" sz="3600" b="1" dirty="0" smtClean="0"/>
              <a:t> </a:t>
            </a:r>
            <a:endParaRPr lang="tr-TR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40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9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488" y="548680"/>
            <a:ext cx="7743360" cy="924475"/>
          </a:xfrm>
        </p:spPr>
        <p:txBody>
          <a:bodyPr/>
          <a:lstStyle/>
          <a:p>
            <a:r>
              <a:rPr lang="tr-TR" sz="4000" b="1" dirty="0">
                <a:solidFill>
                  <a:srgbClr val="FFFF00"/>
                </a:solidFill>
              </a:rPr>
              <a:t>ENTREPRENEURSHIP COURSES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58" y="1556792"/>
            <a:ext cx="8247814" cy="4760143"/>
          </a:xfrm>
        </p:spPr>
        <p:txBody>
          <a:bodyPr>
            <a:noAutofit/>
          </a:bodyPr>
          <a:lstStyle/>
          <a:p>
            <a:r>
              <a:rPr lang="tr-TR" sz="3200" b="1" dirty="0" err="1"/>
              <a:t>T</a:t>
            </a:r>
            <a:r>
              <a:rPr lang="tr-TR" sz="3200" b="1" dirty="0" err="1" smtClean="0"/>
              <a:t>hese</a:t>
            </a:r>
            <a:r>
              <a:rPr lang="en-US" sz="3200" b="1" dirty="0" smtClean="0"/>
              <a:t> courses </a:t>
            </a:r>
            <a:r>
              <a:rPr lang="en-US" sz="3200" b="1" dirty="0"/>
              <a:t>enhance </a:t>
            </a:r>
            <a:r>
              <a:rPr lang="en-US" sz="3200" b="1" dirty="0" smtClean="0"/>
              <a:t>university</a:t>
            </a:r>
            <a:r>
              <a:rPr lang="tr-TR" sz="3200" b="1" dirty="0" smtClean="0"/>
              <a:t>-</a:t>
            </a:r>
            <a:r>
              <a:rPr lang="en-US" sz="3200" b="1" dirty="0" smtClean="0"/>
              <a:t>industry collaboration</a:t>
            </a:r>
            <a:endParaRPr lang="tr-TR" sz="3200" b="1" dirty="0" smtClean="0"/>
          </a:p>
          <a:p>
            <a:r>
              <a:rPr lang="en-US" sz="3200" b="1" dirty="0" smtClean="0"/>
              <a:t>The</a:t>
            </a:r>
            <a:r>
              <a:rPr lang="tr-TR" sz="3200" b="1" dirty="0" smtClean="0"/>
              <a:t>y</a:t>
            </a:r>
            <a:r>
              <a:rPr lang="en-US" sz="3200" b="1" dirty="0" smtClean="0"/>
              <a:t> </a:t>
            </a:r>
            <a:r>
              <a:rPr lang="en-US" sz="3200" b="1" dirty="0"/>
              <a:t>teach the students to differentiate between an idea and a real business </a:t>
            </a:r>
            <a:r>
              <a:rPr lang="en-US" sz="3200" b="1" dirty="0" smtClean="0"/>
              <a:t>opportunity</a:t>
            </a:r>
            <a:endParaRPr lang="tr-TR" sz="3200" b="1" dirty="0" smtClean="0"/>
          </a:p>
          <a:p>
            <a:r>
              <a:rPr lang="tr-TR" sz="3200" b="1" dirty="0" err="1" smtClean="0"/>
              <a:t>Students</a:t>
            </a:r>
            <a:r>
              <a:rPr lang="en-US" sz="3200" b="1" dirty="0" smtClean="0"/>
              <a:t> </a:t>
            </a:r>
            <a:r>
              <a:rPr lang="en-US" sz="3200" b="1" dirty="0"/>
              <a:t>learn how to build business models </a:t>
            </a:r>
            <a:r>
              <a:rPr lang="en-US" sz="3200" b="1" dirty="0" smtClean="0"/>
              <a:t>and </a:t>
            </a:r>
            <a:r>
              <a:rPr lang="en-US" sz="3200" b="1" dirty="0"/>
              <a:t>adapt them to the needs of the </a:t>
            </a:r>
            <a:r>
              <a:rPr lang="en-US" sz="3200" b="1" dirty="0" smtClean="0"/>
              <a:t>market </a:t>
            </a:r>
            <a:endParaRPr lang="tr-TR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41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37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448" y="692696"/>
            <a:ext cx="7381149" cy="924475"/>
          </a:xfrm>
        </p:spPr>
        <p:txBody>
          <a:bodyPr/>
          <a:lstStyle/>
          <a:p>
            <a:r>
              <a:rPr lang="tr-TR" sz="4000" b="1" dirty="0">
                <a:solidFill>
                  <a:srgbClr val="FFFF00"/>
                </a:solidFill>
              </a:rPr>
              <a:t>ENTREPRENEURSHIP COURSES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424935" cy="4680519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>S</a:t>
            </a:r>
            <a:r>
              <a:rPr lang="en-US" sz="3200" b="1" dirty="0" err="1" smtClean="0"/>
              <a:t>tudents</a:t>
            </a:r>
            <a:r>
              <a:rPr lang="en-US" sz="3200" b="1" dirty="0" smtClean="0"/>
              <a:t> </a:t>
            </a:r>
            <a:r>
              <a:rPr lang="tr-TR" sz="3200" b="1" dirty="0" err="1" smtClean="0"/>
              <a:t>will</a:t>
            </a:r>
            <a:r>
              <a:rPr lang="en-US" sz="3200" b="1" dirty="0" smtClean="0"/>
              <a:t> </a:t>
            </a:r>
            <a:r>
              <a:rPr lang="en-US" sz="3200" b="1" dirty="0"/>
              <a:t>learn about technology transfer </a:t>
            </a:r>
            <a:r>
              <a:rPr lang="en-US" sz="3200" b="1" dirty="0" smtClean="0"/>
              <a:t>system</a:t>
            </a:r>
            <a:r>
              <a:rPr lang="tr-TR" sz="3200" b="1" dirty="0" smtClean="0"/>
              <a:t>s</a:t>
            </a:r>
            <a:r>
              <a:rPr lang="en-US" sz="3200" b="1" dirty="0" smtClean="0"/>
              <a:t> </a:t>
            </a:r>
            <a:r>
              <a:rPr lang="en-US" sz="3200" b="1" dirty="0"/>
              <a:t>and global entrepreneurial networks through </a:t>
            </a:r>
            <a:r>
              <a:rPr lang="en-US" sz="3200" b="1" dirty="0" smtClean="0"/>
              <a:t>the</a:t>
            </a:r>
            <a:r>
              <a:rPr lang="tr-TR" sz="3200" b="1" dirty="0" smtClean="0"/>
              <a:t>se</a:t>
            </a:r>
            <a:r>
              <a:rPr lang="en-US" sz="3200" b="1" dirty="0" smtClean="0"/>
              <a:t> </a:t>
            </a:r>
            <a:r>
              <a:rPr lang="tr-TR" sz="3200" b="1" dirty="0" err="1" smtClean="0"/>
              <a:t>course</a:t>
            </a:r>
            <a:r>
              <a:rPr lang="en-US" sz="3200" b="1" dirty="0" smtClean="0"/>
              <a:t>s</a:t>
            </a:r>
            <a:endParaRPr lang="tr-TR" sz="3200" b="1" dirty="0" smtClean="0"/>
          </a:p>
          <a:p>
            <a:r>
              <a:rPr lang="en-US" sz="3200" b="1" dirty="0" smtClean="0"/>
              <a:t>The</a:t>
            </a:r>
            <a:r>
              <a:rPr lang="tr-TR" sz="3200" b="1" dirty="0" smtClean="0"/>
              <a:t>y</a:t>
            </a:r>
            <a:r>
              <a:rPr lang="en-US" sz="3200" b="1" dirty="0" smtClean="0"/>
              <a:t> </a:t>
            </a:r>
            <a:r>
              <a:rPr lang="en-US" sz="3200" b="1" dirty="0"/>
              <a:t>will learn the guiding roles of universities, science parks and business angels on entrepreneurship</a:t>
            </a:r>
            <a:endParaRPr lang="tr-TR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42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96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57" y="620688"/>
            <a:ext cx="8253653" cy="979511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TECHNOLOGY INCUBATORS FOR </a:t>
            </a:r>
            <a:r>
              <a:rPr lang="tr-TR" sz="3600" b="1" dirty="0">
                <a:solidFill>
                  <a:srgbClr val="FFFF00"/>
                </a:solidFill>
              </a:rPr>
              <a:t>STUDENTS </a:t>
            </a:r>
            <a:r>
              <a:rPr lang="tr-TR" sz="3600" b="1" dirty="0" smtClean="0">
                <a:solidFill>
                  <a:srgbClr val="FFFF00"/>
                </a:solidFill>
              </a:rPr>
              <a:t> </a:t>
            </a:r>
            <a:endParaRPr lang="tr-TR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89" y="1484784"/>
            <a:ext cx="8319822" cy="4968552"/>
          </a:xfrm>
        </p:spPr>
        <p:txBody>
          <a:bodyPr>
            <a:noAutofit/>
          </a:bodyPr>
          <a:lstStyle/>
          <a:p>
            <a:r>
              <a:rPr lang="en-US" sz="3200" b="1" dirty="0"/>
              <a:t>The best way for universities to guide the development of niche technologies is to establish technology incubators</a:t>
            </a:r>
          </a:p>
          <a:p>
            <a:r>
              <a:rPr lang="en-US" sz="3200" b="1" dirty="0" smtClean="0"/>
              <a:t>The </a:t>
            </a:r>
            <a:r>
              <a:rPr lang="en-US" sz="3200" b="1" dirty="0"/>
              <a:t>universities should integrate </a:t>
            </a:r>
            <a:r>
              <a:rPr lang="en-US" sz="3200" b="1" dirty="0" smtClean="0"/>
              <a:t>the </a:t>
            </a:r>
            <a:r>
              <a:rPr lang="tr-TR" sz="3200" b="1" dirty="0" err="1" smtClean="0"/>
              <a:t>bright</a:t>
            </a:r>
            <a:r>
              <a:rPr lang="tr-TR" sz="3200" b="1" dirty="0" smtClean="0"/>
              <a:t> </a:t>
            </a:r>
            <a:r>
              <a:rPr lang="en-US" sz="3200" b="1" dirty="0" smtClean="0"/>
              <a:t>students </a:t>
            </a:r>
            <a:r>
              <a:rPr lang="tr-TR" sz="3200" b="1" dirty="0" err="1" smtClean="0"/>
              <a:t>and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alumni</a:t>
            </a:r>
            <a:r>
              <a:rPr lang="tr-TR" sz="3200" b="1" dirty="0" smtClean="0"/>
              <a:t> </a:t>
            </a:r>
            <a:r>
              <a:rPr lang="en-US" sz="3200" b="1" dirty="0" smtClean="0"/>
              <a:t>in </a:t>
            </a:r>
            <a:r>
              <a:rPr lang="en-US" sz="3200" b="1" dirty="0"/>
              <a:t>incubators for the emergence of high technology </a:t>
            </a:r>
            <a:r>
              <a:rPr lang="en-US" sz="3200" b="1" dirty="0" smtClean="0"/>
              <a:t>products </a:t>
            </a:r>
            <a:endParaRPr lang="tr-TR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43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88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75724"/>
            <a:ext cx="8208912" cy="924475"/>
          </a:xfrm>
        </p:spPr>
        <p:txBody>
          <a:bodyPr/>
          <a:lstStyle/>
          <a:p>
            <a:r>
              <a:rPr lang="tr-TR" sz="3600" b="1" dirty="0" smtClean="0">
                <a:solidFill>
                  <a:srgbClr val="FFFF00"/>
                </a:solidFill>
              </a:rPr>
              <a:t>TECHNOLOGY INCUBATORS FOR STUDENTS</a:t>
            </a:r>
            <a:endParaRPr lang="tr-TR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07361"/>
            <a:ext cx="8496944" cy="4509574"/>
          </a:xfrm>
        </p:spPr>
        <p:txBody>
          <a:bodyPr>
            <a:normAutofit fontScale="92500"/>
          </a:bodyPr>
          <a:lstStyle/>
          <a:p>
            <a:r>
              <a:rPr lang="tr-TR" sz="3600" b="1" dirty="0"/>
              <a:t>Universities</a:t>
            </a:r>
            <a:r>
              <a:rPr lang="en-US" sz="3600" b="1" dirty="0"/>
              <a:t> must facilitate technology transfer, licensing and joint venture opportunities for the entrepreneur</a:t>
            </a:r>
            <a:r>
              <a:rPr lang="tr-TR" sz="3600" b="1" dirty="0"/>
              <a:t> </a:t>
            </a:r>
            <a:r>
              <a:rPr lang="tr-TR" sz="3600" b="1" dirty="0" err="1"/>
              <a:t>students</a:t>
            </a:r>
            <a:r>
              <a:rPr lang="tr-TR" sz="3600" b="1" dirty="0"/>
              <a:t> </a:t>
            </a:r>
          </a:p>
          <a:p>
            <a:r>
              <a:rPr lang="tr-TR" sz="3600" b="1" dirty="0" smtClean="0"/>
              <a:t>T</a:t>
            </a:r>
            <a:r>
              <a:rPr lang="en-US" sz="3600" b="1" dirty="0" err="1" smtClean="0"/>
              <a:t>echnology</a:t>
            </a:r>
            <a:r>
              <a:rPr lang="en-US" sz="3600" b="1" dirty="0" smtClean="0"/>
              <a:t> </a:t>
            </a:r>
            <a:r>
              <a:rPr lang="en-US" sz="3600" b="1" dirty="0"/>
              <a:t>incubators for </a:t>
            </a:r>
            <a:r>
              <a:rPr lang="en-US" sz="3600" b="1" dirty="0" err="1" smtClean="0"/>
              <a:t>studen</a:t>
            </a:r>
            <a:r>
              <a:rPr lang="tr-TR" sz="3600" b="1" dirty="0" smtClean="0"/>
              <a:t>t</a:t>
            </a:r>
            <a:r>
              <a:rPr lang="en-US" sz="3600" b="1" dirty="0" smtClean="0"/>
              <a:t>s </a:t>
            </a:r>
            <a:r>
              <a:rPr lang="en-US" sz="3600" b="1" dirty="0"/>
              <a:t>and </a:t>
            </a:r>
            <a:r>
              <a:rPr lang="en-US" sz="3600" b="1" dirty="0" smtClean="0"/>
              <a:t>alumni </a:t>
            </a:r>
            <a:r>
              <a:rPr lang="en-US" sz="3600" b="1" dirty="0"/>
              <a:t>will help universities to attract top students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44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51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699" y="620688"/>
            <a:ext cx="7125113" cy="924475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SCIENCE PARKS (TECHNOLOGY PARKS)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373216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S</a:t>
            </a:r>
            <a:r>
              <a:rPr lang="en-US" sz="3200" b="1" dirty="0" err="1" smtClean="0">
                <a:solidFill>
                  <a:srgbClr val="FFFF00"/>
                </a:solidFill>
              </a:rPr>
              <a:t>cience</a:t>
            </a:r>
            <a:r>
              <a:rPr lang="en-US" sz="3200" b="1" dirty="0" smtClean="0">
                <a:solidFill>
                  <a:srgbClr val="FFFF00"/>
                </a:solidFill>
              </a:rPr>
              <a:t> parks </a:t>
            </a:r>
            <a:r>
              <a:rPr lang="en-US" sz="2800" b="1" dirty="0"/>
              <a:t>owned </a:t>
            </a:r>
            <a:r>
              <a:rPr lang="tr-TR" sz="2800" b="1" dirty="0" err="1" smtClean="0"/>
              <a:t>or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shared</a:t>
            </a:r>
            <a:r>
              <a:rPr lang="tr-TR" sz="2800" b="1" dirty="0" smtClean="0"/>
              <a:t> </a:t>
            </a:r>
            <a:r>
              <a:rPr lang="en-US" sz="2800" b="1" dirty="0" smtClean="0"/>
              <a:t>by </a:t>
            </a:r>
            <a:r>
              <a:rPr lang="en-US" sz="2800" b="1" dirty="0"/>
              <a:t>universities will be </a:t>
            </a:r>
            <a:r>
              <a:rPr lang="tr-TR" sz="2800" b="1" dirty="0" smtClean="0"/>
              <a:t>an </a:t>
            </a:r>
            <a:r>
              <a:rPr lang="en-US" sz="2800" b="1" dirty="0" smtClean="0"/>
              <a:t>important </a:t>
            </a:r>
            <a:r>
              <a:rPr lang="tr-TR" sz="2800" b="1" dirty="0" err="1" smtClean="0"/>
              <a:t>tool</a:t>
            </a:r>
            <a:endParaRPr lang="tr-TR" sz="2800" b="1" dirty="0" smtClean="0"/>
          </a:p>
          <a:p>
            <a:r>
              <a:rPr lang="en-US" sz="3200" b="1" dirty="0" smtClean="0">
                <a:solidFill>
                  <a:srgbClr val="FFFF00"/>
                </a:solidFill>
              </a:rPr>
              <a:t>Collaborating </a:t>
            </a:r>
            <a:r>
              <a:rPr lang="en-US" sz="3200" b="1" dirty="0">
                <a:solidFill>
                  <a:srgbClr val="FFFF00"/>
                </a:solidFill>
              </a:rPr>
              <a:t>with </a:t>
            </a:r>
            <a:r>
              <a:rPr lang="en-US" sz="3200" b="1" dirty="0" smtClean="0">
                <a:solidFill>
                  <a:srgbClr val="FFFF00"/>
                </a:solidFill>
              </a:rPr>
              <a:t>industry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2800" b="1" dirty="0" err="1" smtClean="0"/>
              <a:t>makes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en-US" sz="2800" b="1" dirty="0" smtClean="0"/>
              <a:t>universities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actors</a:t>
            </a:r>
            <a:r>
              <a:rPr lang="en-US" sz="2800" b="1" dirty="0" smtClean="0"/>
              <a:t> </a:t>
            </a:r>
            <a:r>
              <a:rPr lang="en-US" sz="2800" b="1" dirty="0"/>
              <a:t>of </a:t>
            </a:r>
            <a:r>
              <a:rPr lang="en-US" sz="2800" b="1" dirty="0" smtClean="0"/>
              <a:t>innovation</a:t>
            </a:r>
            <a:endParaRPr lang="tr-TR" sz="2800" b="1" dirty="0" smtClean="0"/>
          </a:p>
          <a:p>
            <a:r>
              <a:rPr lang="tr-TR" sz="3200" b="1" dirty="0" smtClean="0">
                <a:solidFill>
                  <a:srgbClr val="FFFF00"/>
                </a:solidFill>
              </a:rPr>
              <a:t>Nu</a:t>
            </a:r>
            <a:r>
              <a:rPr lang="en-US" sz="3200" b="1" dirty="0" err="1" smtClean="0">
                <a:solidFill>
                  <a:srgbClr val="FFFF00"/>
                </a:solidFill>
              </a:rPr>
              <a:t>mber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of spin-off companies </a:t>
            </a:r>
            <a:r>
              <a:rPr lang="en-US" sz="2800" b="1" dirty="0"/>
              <a:t>and </a:t>
            </a:r>
            <a:r>
              <a:rPr lang="en-US" sz="3200" b="1" dirty="0">
                <a:solidFill>
                  <a:srgbClr val="FFFF00"/>
                </a:solidFill>
              </a:rPr>
              <a:t>intellectual properties </a:t>
            </a:r>
            <a:r>
              <a:rPr lang="tr-TR" sz="3200" b="1" dirty="0" smtClean="0">
                <a:solidFill>
                  <a:srgbClr val="FFFF00"/>
                </a:solidFill>
              </a:rPr>
              <a:t>of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the </a:t>
            </a:r>
            <a:r>
              <a:rPr lang="tr-TR" sz="3200" b="1" dirty="0" err="1" smtClean="0">
                <a:solidFill>
                  <a:srgbClr val="FFFF00"/>
                </a:solidFill>
              </a:rPr>
              <a:t>students</a:t>
            </a:r>
            <a:r>
              <a:rPr lang="en-US" sz="2800" b="1" dirty="0" smtClean="0"/>
              <a:t> </a:t>
            </a:r>
            <a:r>
              <a:rPr lang="en-US" sz="2800" b="1" dirty="0"/>
              <a:t>will </a:t>
            </a:r>
            <a:r>
              <a:rPr lang="en-US" sz="2800" b="1" dirty="0" smtClean="0"/>
              <a:t>be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used</a:t>
            </a:r>
            <a:r>
              <a:rPr lang="tr-TR" sz="2800" b="1" dirty="0" smtClean="0"/>
              <a:t> in </a:t>
            </a:r>
            <a:r>
              <a:rPr lang="tr-TR" sz="2800" b="1" dirty="0" err="1" smtClean="0"/>
              <a:t>rankings</a:t>
            </a:r>
            <a:endParaRPr lang="tr-TR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45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65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58" y="666962"/>
            <a:ext cx="8254110" cy="924475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«PERFORMANCE BASED BUDGET»</a:t>
            </a:r>
            <a:r>
              <a:rPr lang="tr-TR" sz="3600" b="1" dirty="0" smtClean="0">
                <a:solidFill>
                  <a:srgbClr val="FFFF00"/>
                </a:solidFill>
              </a:rPr>
              <a:t> FOR STATE UNIVERSITIES</a:t>
            </a:r>
            <a:endParaRPr lang="tr-TR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54" y="1988840"/>
            <a:ext cx="8247814" cy="4716736"/>
          </a:xfrm>
        </p:spPr>
        <p:txBody>
          <a:bodyPr>
            <a:normAutofit/>
          </a:bodyPr>
          <a:lstStyle/>
          <a:p>
            <a:r>
              <a:rPr lang="en-US" sz="3200" b="1" dirty="0"/>
              <a:t>As the demand for </a:t>
            </a:r>
            <a:r>
              <a:rPr lang="tr-TR" sz="3200" b="1" dirty="0" smtClean="0"/>
              <a:t>HE</a:t>
            </a:r>
            <a:r>
              <a:rPr lang="en-US" sz="3200" b="1" dirty="0" smtClean="0"/>
              <a:t> </a:t>
            </a:r>
            <a:r>
              <a:rPr lang="en-US" sz="3200" b="1" dirty="0"/>
              <a:t>increases, the enrolment </a:t>
            </a:r>
            <a:r>
              <a:rPr lang="en-US" sz="3200" b="1" dirty="0" smtClean="0"/>
              <a:t>will increase </a:t>
            </a:r>
            <a:r>
              <a:rPr lang="tr-TR" sz="3200" b="1" dirty="0" err="1" smtClean="0"/>
              <a:t>too</a:t>
            </a:r>
            <a:endParaRPr lang="tr-TR" sz="3200" b="1" dirty="0" smtClean="0"/>
          </a:p>
          <a:p>
            <a:r>
              <a:rPr lang="tr-TR" sz="3200" b="1" dirty="0"/>
              <a:t>S</a:t>
            </a:r>
            <a:r>
              <a:rPr lang="en-US" sz="3200" b="1" dirty="0" err="1" smtClean="0"/>
              <a:t>tudents</a:t>
            </a:r>
            <a:r>
              <a:rPr lang="en-US" sz="3200" b="1" dirty="0" smtClean="0"/>
              <a:t> </a:t>
            </a:r>
            <a:r>
              <a:rPr lang="en-US" sz="3200" b="1" dirty="0"/>
              <a:t>will demand better </a:t>
            </a:r>
            <a:r>
              <a:rPr lang="en-US" sz="3200" b="1" dirty="0" smtClean="0"/>
              <a:t>infrastructure</a:t>
            </a:r>
            <a:r>
              <a:rPr lang="en-US" sz="3200" b="1" dirty="0"/>
              <a:t>, </a:t>
            </a:r>
            <a:r>
              <a:rPr lang="en-US" sz="3200" b="1" dirty="0" smtClean="0"/>
              <a:t>scholarships</a:t>
            </a:r>
            <a:r>
              <a:rPr lang="tr-TR" sz="3200" b="1" dirty="0" smtClean="0"/>
              <a:t> </a:t>
            </a:r>
            <a:r>
              <a:rPr lang="en-US" sz="3200" b="1" dirty="0" smtClean="0"/>
              <a:t>cheaper </a:t>
            </a:r>
            <a:r>
              <a:rPr lang="en-US" sz="3200" b="1" dirty="0"/>
              <a:t>room </a:t>
            </a:r>
            <a:r>
              <a:rPr lang="en-US" sz="3200" b="1" dirty="0" smtClean="0"/>
              <a:t>and</a:t>
            </a:r>
            <a:r>
              <a:rPr lang="tr-TR" sz="3200" b="1" dirty="0" smtClean="0"/>
              <a:t> board </a:t>
            </a:r>
            <a:r>
              <a:rPr lang="tr-TR" sz="3200" b="1" dirty="0" err="1" smtClean="0"/>
              <a:t>etc</a:t>
            </a:r>
            <a:r>
              <a:rPr lang="tr-TR" sz="3200" b="1" dirty="0" smtClean="0"/>
              <a:t>.</a:t>
            </a:r>
          </a:p>
          <a:p>
            <a:r>
              <a:rPr lang="tr-TR" sz="3200" b="1" dirty="0" err="1" smtClean="0"/>
              <a:t>Governments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will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shift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to</a:t>
            </a:r>
            <a:r>
              <a:rPr lang="tr-TR" sz="3200" b="1" dirty="0" smtClean="0"/>
              <a:t> </a:t>
            </a:r>
            <a:r>
              <a:rPr lang="tr-TR" sz="3200" b="1" dirty="0" err="1" smtClean="0">
                <a:solidFill>
                  <a:srgbClr val="FFFF00"/>
                </a:solidFill>
              </a:rPr>
              <a:t>performance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err="1" smtClean="0">
                <a:solidFill>
                  <a:srgbClr val="FFFF00"/>
                </a:solidFill>
              </a:rPr>
              <a:t>based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err="1" smtClean="0">
                <a:solidFill>
                  <a:srgbClr val="FFFF00"/>
                </a:solidFill>
              </a:rPr>
              <a:t>budget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err="1" smtClean="0"/>
              <a:t>for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state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universities</a:t>
            </a:r>
            <a:r>
              <a:rPr lang="tr-TR" sz="3200" b="1" dirty="0" smtClean="0"/>
              <a:t> in </a:t>
            </a:r>
            <a:r>
              <a:rPr lang="tr-TR" sz="3200" b="1" dirty="0" err="1" smtClean="0"/>
              <a:t>all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countries</a:t>
            </a:r>
            <a:endParaRPr lang="tr-TR" sz="3200" b="1" dirty="0" smtClean="0"/>
          </a:p>
          <a:p>
            <a:endParaRPr lang="tr-TR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46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29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</a:rPr>
              <a:t>1.STEP UP IN RANKINGS 2.STUDENT SATISFACTION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352928" cy="4248472"/>
          </a:xfrm>
        </p:spPr>
        <p:txBody>
          <a:bodyPr>
            <a:noAutofit/>
          </a:bodyPr>
          <a:lstStyle/>
          <a:p>
            <a:r>
              <a:rPr lang="tr-TR" sz="3200" b="1" dirty="0"/>
              <a:t>G</a:t>
            </a:r>
            <a:r>
              <a:rPr lang="en-US" sz="3200" b="1" dirty="0" err="1" smtClean="0"/>
              <a:t>overnments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will</a:t>
            </a:r>
            <a:r>
              <a:rPr lang="en-US" sz="3200" b="1" dirty="0" smtClean="0"/>
              <a:t> start us</a:t>
            </a:r>
            <a:r>
              <a:rPr lang="tr-TR" sz="3200" b="1" dirty="0" err="1" smtClean="0"/>
              <a:t>ing</a:t>
            </a:r>
            <a:r>
              <a:rPr lang="en-US" sz="3200" b="1" dirty="0" smtClean="0"/>
              <a:t> rankings </a:t>
            </a:r>
            <a:r>
              <a:rPr lang="tr-TR" sz="3200" b="1" dirty="0" err="1" smtClean="0"/>
              <a:t>and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student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satisfaction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measurements</a:t>
            </a:r>
            <a:r>
              <a:rPr lang="tr-TR" sz="3200" b="1" dirty="0" smtClean="0"/>
              <a:t> </a:t>
            </a:r>
            <a:r>
              <a:rPr lang="en-US" sz="3200" b="1" dirty="0" smtClean="0"/>
              <a:t>for </a:t>
            </a:r>
            <a:r>
              <a:rPr lang="en-US" sz="3200" b="1" dirty="0"/>
              <a:t>performance based budget </a:t>
            </a:r>
            <a:r>
              <a:rPr lang="en-US" sz="3200" b="1" dirty="0" smtClean="0"/>
              <a:t>allocations</a:t>
            </a:r>
            <a:endParaRPr lang="tr-TR" sz="3200" b="1" dirty="0" smtClean="0"/>
          </a:p>
          <a:p>
            <a:r>
              <a:rPr lang="en-US" sz="3200" b="1" dirty="0" smtClean="0"/>
              <a:t>The </a:t>
            </a:r>
            <a:r>
              <a:rPr lang="en-US" sz="3200" b="1" dirty="0"/>
              <a:t>universities must do their best to step up in </a:t>
            </a:r>
            <a:r>
              <a:rPr lang="en-US" sz="3200" b="1" dirty="0" smtClean="0"/>
              <a:t>rankings</a:t>
            </a:r>
            <a:r>
              <a:rPr lang="tr-TR" sz="3200" b="1" dirty="0"/>
              <a:t> </a:t>
            </a:r>
            <a:r>
              <a:rPr lang="tr-TR" sz="3200" b="1" dirty="0" err="1" smtClean="0"/>
              <a:t>and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meet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demands</a:t>
            </a:r>
            <a:r>
              <a:rPr lang="tr-TR" sz="3200" b="1" dirty="0" smtClean="0"/>
              <a:t> of </a:t>
            </a:r>
            <a:r>
              <a:rPr lang="tr-TR" sz="3200" b="1" dirty="0" err="1" smtClean="0"/>
              <a:t>prospective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students</a:t>
            </a:r>
            <a:endParaRPr lang="tr-TR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47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041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2204864"/>
            <a:ext cx="7125113" cy="1378654"/>
          </a:xfrm>
        </p:spPr>
        <p:txBody>
          <a:bodyPr/>
          <a:lstStyle/>
          <a:p>
            <a:r>
              <a:rPr lang="tr-TR" sz="4000" b="1" dirty="0">
                <a:solidFill>
                  <a:srgbClr val="FFFF00"/>
                </a:solidFill>
              </a:rPr>
              <a:t>THANK YOU FOR YOUR PATIENCE</a:t>
            </a:r>
            <a:r>
              <a:rPr lang="tr-TR" b="1" dirty="0">
                <a:solidFill>
                  <a:srgbClr val="FFFF00"/>
                </a:solidFill>
              </a:rPr>
              <a:t/>
            </a:r>
            <a:br>
              <a:rPr lang="tr-TR" b="1" dirty="0">
                <a:solidFill>
                  <a:srgbClr val="FFFF00"/>
                </a:solidFill>
              </a:rPr>
            </a:b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769" y="3583518"/>
            <a:ext cx="7125112" cy="25097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32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sz="3200" b="1" dirty="0" err="1" smtClean="0">
                <a:solidFill>
                  <a:srgbClr val="FFFF00"/>
                </a:solidFill>
              </a:rPr>
              <a:t>Professor</a:t>
            </a:r>
            <a:r>
              <a:rPr lang="tr-TR" sz="3200" b="1" dirty="0" smtClean="0">
                <a:solidFill>
                  <a:srgbClr val="FFFF00"/>
                </a:solidFill>
              </a:rPr>
              <a:t> Ural AKBULUT</a:t>
            </a:r>
          </a:p>
          <a:p>
            <a:pPr marL="0" indent="0">
              <a:buNone/>
            </a:pPr>
            <a:r>
              <a:rPr lang="tr-TR" sz="2400" b="1" dirty="0" err="1" smtClean="0">
                <a:solidFill>
                  <a:srgbClr val="FFFF00"/>
                </a:solidFill>
              </a:rPr>
              <a:t>Head</a:t>
            </a:r>
            <a:r>
              <a:rPr lang="tr-TR" sz="2400" b="1" dirty="0" smtClean="0">
                <a:solidFill>
                  <a:srgbClr val="FFFF00"/>
                </a:solidFill>
              </a:rPr>
              <a:t> of URAP (</a:t>
            </a:r>
            <a:r>
              <a:rPr lang="tr-TR" sz="2400" b="1" dirty="0" err="1" smtClean="0">
                <a:solidFill>
                  <a:srgbClr val="FFFF00"/>
                </a:solidFill>
              </a:rPr>
              <a:t>University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Ranking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by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Academic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Performance</a:t>
            </a:r>
            <a:r>
              <a:rPr lang="tr-TR" sz="2400" b="1" dirty="0" smtClean="0">
                <a:solidFill>
                  <a:srgbClr val="FFFF00"/>
                </a:solidFill>
              </a:rPr>
              <a:t>) </a:t>
            </a:r>
            <a:r>
              <a:rPr lang="tr-TR" sz="2400" b="1" dirty="0" err="1" smtClean="0">
                <a:solidFill>
                  <a:srgbClr val="FFFF00"/>
                </a:solidFill>
              </a:rPr>
              <a:t>and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former</a:t>
            </a:r>
            <a:r>
              <a:rPr lang="tr-TR" sz="2400" b="1" dirty="0" smtClean="0">
                <a:solidFill>
                  <a:srgbClr val="FFFF00"/>
                </a:solidFill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</a:rPr>
              <a:t>Rector</a:t>
            </a:r>
            <a:r>
              <a:rPr lang="tr-TR" sz="2400" b="1" dirty="0" smtClean="0">
                <a:solidFill>
                  <a:srgbClr val="FFFF00"/>
                </a:solidFill>
              </a:rPr>
              <a:t> of METU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48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662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95" y="1364044"/>
            <a:ext cx="4364183" cy="4311620"/>
          </a:xfrm>
        </p:spPr>
        <p:txBody>
          <a:bodyPr/>
          <a:lstStyle/>
          <a:p>
            <a:r>
              <a:rPr lang="tr-TR" sz="3300" b="1" dirty="0" smtClean="0">
                <a:solidFill>
                  <a:srgbClr val="FFFF00"/>
                </a:solidFill>
              </a:rPr>
              <a:t>Sumerian </a:t>
            </a:r>
            <a:r>
              <a:rPr lang="tr-TR" sz="3300" b="1" dirty="0" err="1" smtClean="0">
                <a:solidFill>
                  <a:srgbClr val="FFFF00"/>
                </a:solidFill>
              </a:rPr>
              <a:t>clay</a:t>
            </a:r>
            <a:r>
              <a:rPr lang="tr-TR" sz="3300" b="1" dirty="0" smtClean="0">
                <a:solidFill>
                  <a:srgbClr val="FFFF00"/>
                </a:solidFill>
              </a:rPr>
              <a:t> tablet </a:t>
            </a:r>
            <a:r>
              <a:rPr lang="tr-TR" sz="3300" b="1" dirty="0" err="1" smtClean="0">
                <a:solidFill>
                  <a:srgbClr val="FFFF00"/>
                </a:solidFill>
              </a:rPr>
              <a:t>giving</a:t>
            </a:r>
            <a:r>
              <a:rPr lang="tr-TR" sz="3300" b="1" dirty="0" smtClean="0">
                <a:solidFill>
                  <a:srgbClr val="FFFF00"/>
                </a:solidFill>
              </a:rPr>
              <a:t> </a:t>
            </a:r>
            <a:r>
              <a:rPr lang="tr-TR" sz="3300" b="1" dirty="0" err="1" smtClean="0">
                <a:solidFill>
                  <a:srgbClr val="FFFF00"/>
                </a:solidFill>
              </a:rPr>
              <a:t>formula</a:t>
            </a:r>
            <a:r>
              <a:rPr lang="tr-TR" sz="3300" b="1" dirty="0" smtClean="0">
                <a:solidFill>
                  <a:srgbClr val="FFFF00"/>
                </a:solidFill>
              </a:rPr>
              <a:t> of </a:t>
            </a:r>
            <a:r>
              <a:rPr lang="tr-TR" sz="3300" b="1" dirty="0" err="1" smtClean="0">
                <a:solidFill>
                  <a:srgbClr val="FFFF00"/>
                </a:solidFill>
              </a:rPr>
              <a:t>obtaining</a:t>
            </a:r>
            <a:r>
              <a:rPr lang="tr-TR" sz="3300" b="1" dirty="0" smtClean="0">
                <a:solidFill>
                  <a:srgbClr val="FFFF00"/>
                </a:solidFill>
              </a:rPr>
              <a:t> </a:t>
            </a:r>
            <a:r>
              <a:rPr lang="tr-TR" sz="3300" b="1" dirty="0" err="1" smtClean="0">
                <a:solidFill>
                  <a:srgbClr val="FFFF00"/>
                </a:solidFill>
              </a:rPr>
              <a:t>soap</a:t>
            </a:r>
            <a:r>
              <a:rPr lang="tr-TR" sz="3300" b="1" dirty="0" smtClean="0">
                <a:solidFill>
                  <a:srgbClr val="FFFF00"/>
                </a:solidFill>
              </a:rPr>
              <a:t> </a:t>
            </a:r>
            <a:r>
              <a:rPr lang="tr-TR" sz="3300" b="1" dirty="0" err="1" smtClean="0">
                <a:solidFill>
                  <a:srgbClr val="FFFF00"/>
                </a:solidFill>
              </a:rPr>
              <a:t>from</a:t>
            </a:r>
            <a:r>
              <a:rPr lang="tr-TR" sz="3300" b="1" dirty="0" smtClean="0">
                <a:solidFill>
                  <a:srgbClr val="FFFF00"/>
                </a:solidFill>
              </a:rPr>
              <a:t> </a:t>
            </a:r>
            <a:r>
              <a:rPr lang="tr-TR" sz="3300" b="1" dirty="0" err="1" smtClean="0">
                <a:solidFill>
                  <a:srgbClr val="FFFF00"/>
                </a:solidFill>
              </a:rPr>
              <a:t>sea</a:t>
            </a:r>
            <a:r>
              <a:rPr lang="tr-TR" sz="3300" b="1" dirty="0" smtClean="0">
                <a:solidFill>
                  <a:srgbClr val="FFFF00"/>
                </a:solidFill>
              </a:rPr>
              <a:t> </a:t>
            </a:r>
            <a:r>
              <a:rPr lang="tr-TR" sz="3300" b="1" dirty="0" err="1" smtClean="0">
                <a:solidFill>
                  <a:srgbClr val="FFFF00"/>
                </a:solidFill>
              </a:rPr>
              <a:t>beans</a:t>
            </a:r>
            <a:r>
              <a:rPr lang="tr-TR" sz="3300" b="1" dirty="0" smtClean="0">
                <a:solidFill>
                  <a:srgbClr val="FFFF00"/>
                </a:solidFill>
              </a:rPr>
              <a:t> (</a:t>
            </a:r>
            <a:r>
              <a:rPr lang="tr-TR" sz="3300" b="1" dirty="0">
                <a:solidFill>
                  <a:srgbClr val="FFFF00"/>
                </a:solidFill>
              </a:rPr>
              <a:t>uhulu) </a:t>
            </a:r>
            <a:r>
              <a:rPr lang="tr-TR" sz="3300" b="1" dirty="0" err="1" smtClean="0">
                <a:solidFill>
                  <a:srgbClr val="FFFF00"/>
                </a:solidFill>
              </a:rPr>
              <a:t>ash</a:t>
            </a:r>
            <a:r>
              <a:rPr lang="tr-TR" sz="3300" b="1" dirty="0" smtClean="0">
                <a:solidFill>
                  <a:srgbClr val="FFFF00"/>
                </a:solidFill>
              </a:rPr>
              <a:t> </a:t>
            </a:r>
            <a:r>
              <a:rPr lang="tr-TR" sz="3300" b="1" dirty="0" err="1" smtClean="0">
                <a:solidFill>
                  <a:srgbClr val="FFFF00"/>
                </a:solidFill>
              </a:rPr>
              <a:t>and</a:t>
            </a:r>
            <a:r>
              <a:rPr lang="tr-TR" sz="3300" b="1" dirty="0" smtClean="0">
                <a:solidFill>
                  <a:srgbClr val="FFFF00"/>
                </a:solidFill>
              </a:rPr>
              <a:t> </a:t>
            </a:r>
            <a:r>
              <a:rPr lang="tr-TR" sz="3300" b="1" dirty="0" err="1" smtClean="0">
                <a:solidFill>
                  <a:srgbClr val="FFFF00"/>
                </a:solidFill>
              </a:rPr>
              <a:t>sesame</a:t>
            </a:r>
            <a:r>
              <a:rPr lang="tr-TR" sz="3300" b="1" dirty="0" smtClean="0">
                <a:solidFill>
                  <a:srgbClr val="FFFF00"/>
                </a:solidFill>
              </a:rPr>
              <a:t> </a:t>
            </a:r>
            <a:r>
              <a:rPr lang="tr-TR" sz="3300" b="1" dirty="0" err="1" smtClean="0">
                <a:solidFill>
                  <a:srgbClr val="FFFF00"/>
                </a:solidFill>
              </a:rPr>
              <a:t>oil</a:t>
            </a:r>
            <a:endParaRPr lang="tr-TR" sz="3300" b="1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srgbClr val="FF9000"/>
                </a:solidFill>
              </a:rPr>
              <a:t>22.12.2016</a:t>
            </a:r>
            <a:endParaRPr lang="tr-TR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C1E0-100C-4F04-8FCE-67623D04FCC0}" type="slidenum">
              <a:rPr lang="tr-TR" smtClean="0">
                <a:solidFill>
                  <a:srgbClr val="FF9000"/>
                </a:solidFill>
              </a:rPr>
              <a:pPr/>
              <a:t>49</a:t>
            </a:fld>
            <a:endParaRPr lang="tr-TR">
              <a:solidFill>
                <a:srgbClr val="FF9000"/>
              </a:solidFill>
            </a:endParaRPr>
          </a:p>
        </p:txBody>
      </p:sp>
      <p:sp>
        <p:nvSpPr>
          <p:cNvPr id="6" name="Rectangle 7" descr="Figure34a"/>
          <p:cNvSpPr>
            <a:spLocks noGrp="1" noChangeAspect="1" noChangeArrowheads="1"/>
          </p:cNvSpPr>
          <p:nvPr isPhoto="1">
            <p:ph idx="1"/>
          </p:nvPr>
        </p:nvSpPr>
        <p:spPr bwMode="auto">
          <a:xfrm>
            <a:off x="4656056" y="476673"/>
            <a:ext cx="4308432" cy="6048672"/>
          </a:xfrm>
          <a:prstGeom prst="rect">
            <a:avLst/>
          </a:prstGeom>
          <a:blipFill dpi="0" rotWithShape="1">
            <a:blip r:embed="rId2"/>
            <a:srcRect/>
            <a:stretch>
              <a:fillRect r="-4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endParaRPr lang="tr-TR" sz="2400" b="1" dirty="0">
              <a:solidFill>
                <a:schemeClr val="bg1"/>
              </a:solidFill>
            </a:endParaRPr>
          </a:p>
          <a:p>
            <a:endParaRPr lang="tr-TR" sz="2400" b="1" dirty="0">
              <a:solidFill>
                <a:schemeClr val="bg1"/>
              </a:solidFill>
            </a:endParaRPr>
          </a:p>
          <a:p>
            <a:endParaRPr lang="tr-TR" sz="2400" b="1" dirty="0">
              <a:solidFill>
                <a:schemeClr val="bg1"/>
              </a:solidFill>
            </a:endParaRPr>
          </a:p>
          <a:p>
            <a:endParaRPr lang="tr-TR" sz="2400" b="1" dirty="0">
              <a:solidFill>
                <a:schemeClr val="bg1"/>
              </a:solidFill>
            </a:endParaRPr>
          </a:p>
          <a:p>
            <a:endParaRPr lang="tr-TR" sz="2400" b="1" dirty="0">
              <a:solidFill>
                <a:schemeClr val="bg1"/>
              </a:solidFill>
            </a:endParaRPr>
          </a:p>
          <a:p>
            <a:endParaRPr lang="tr-TR" sz="2400" b="1" dirty="0">
              <a:solidFill>
                <a:schemeClr val="bg1"/>
              </a:solidFill>
            </a:endParaRPr>
          </a:p>
          <a:p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3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125113" cy="924475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SUMERIAN CLERKS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51830"/>
            <a:ext cx="8640960" cy="4565105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Since s</a:t>
            </a:r>
            <a:r>
              <a:rPr lang="en-US" sz="3600" b="1" dirty="0" err="1" smtClean="0"/>
              <a:t>ome</a:t>
            </a:r>
            <a:r>
              <a:rPr lang="en-US" sz="3600" b="1" dirty="0" smtClean="0"/>
              <a:t> </a:t>
            </a:r>
            <a:r>
              <a:rPr lang="tr-TR" sz="3600" b="1" dirty="0" err="1" smtClean="0"/>
              <a:t>clerks</a:t>
            </a:r>
            <a:r>
              <a:rPr lang="en-US" sz="3600" b="1" dirty="0" smtClean="0"/>
              <a:t> </a:t>
            </a:r>
            <a:r>
              <a:rPr lang="en-US" sz="3600" b="1" dirty="0"/>
              <a:t>taught </a:t>
            </a:r>
            <a:r>
              <a:rPr lang="en-US" sz="3600" b="1" dirty="0" smtClean="0"/>
              <a:t>in </a:t>
            </a:r>
            <a:r>
              <a:rPr lang="en-US" sz="3600" b="1" dirty="0"/>
              <a:t>schools, they may be considered </a:t>
            </a:r>
            <a:r>
              <a:rPr lang="en-US" sz="3600" b="1" dirty="0" smtClean="0"/>
              <a:t>as </a:t>
            </a:r>
            <a:r>
              <a:rPr lang="en-US" sz="3600" b="1" dirty="0">
                <a:solidFill>
                  <a:srgbClr val="FFFF00"/>
                </a:solidFill>
              </a:rPr>
              <a:t>ancient </a:t>
            </a:r>
            <a:r>
              <a:rPr lang="en-US" sz="3600" b="1" dirty="0" smtClean="0">
                <a:solidFill>
                  <a:srgbClr val="FFFF00"/>
                </a:solidFill>
              </a:rPr>
              <a:t>academicians</a:t>
            </a:r>
            <a:endParaRPr lang="tr-TR" sz="3600" b="1" dirty="0" smtClean="0">
              <a:solidFill>
                <a:srgbClr val="FFFF00"/>
              </a:solidFill>
            </a:endParaRPr>
          </a:p>
          <a:p>
            <a:r>
              <a:rPr lang="tr-TR" sz="3600" b="1" dirty="0" smtClean="0">
                <a:solidFill>
                  <a:srgbClr val="FFFF00"/>
                </a:solidFill>
              </a:rPr>
              <a:t>S</a:t>
            </a:r>
            <a:r>
              <a:rPr lang="en-US" sz="3600" b="1" dirty="0" err="1" smtClean="0">
                <a:solidFill>
                  <a:srgbClr val="FFFF00"/>
                </a:solidFill>
              </a:rPr>
              <a:t>cribal</a:t>
            </a:r>
            <a:r>
              <a:rPr lang="en-US" sz="3600" b="1" dirty="0" smtClean="0">
                <a:solidFill>
                  <a:srgbClr val="FFFF00"/>
                </a:solidFill>
              </a:rPr>
              <a:t> schools</a:t>
            </a:r>
            <a:r>
              <a:rPr lang="tr-TR" sz="3600" b="1" dirty="0" smtClean="0">
                <a:solidFill>
                  <a:srgbClr val="FFFF00"/>
                </a:solidFill>
              </a:rPr>
              <a:t>,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/>
              <a:t>being the highest </a:t>
            </a:r>
            <a:r>
              <a:rPr lang="en-US" sz="3600" b="1" dirty="0" smtClean="0"/>
              <a:t>education</a:t>
            </a:r>
            <a:r>
              <a:rPr lang="tr-TR" sz="3600" b="1" dirty="0" smtClean="0"/>
              <a:t>al</a:t>
            </a:r>
            <a:r>
              <a:rPr lang="en-US" sz="3600" b="1" dirty="0" smtClean="0"/>
              <a:t> </a:t>
            </a:r>
            <a:r>
              <a:rPr lang="en-US" sz="3600" b="1" dirty="0"/>
              <a:t>institutions of </a:t>
            </a:r>
            <a:r>
              <a:rPr lang="en-US" sz="3600" b="1" dirty="0" err="1" smtClean="0"/>
              <a:t>th</a:t>
            </a:r>
            <a:r>
              <a:rPr lang="tr-TR" sz="3600" b="1" dirty="0" err="1" smtClean="0"/>
              <a:t>eir</a:t>
            </a:r>
            <a:r>
              <a:rPr lang="en-US" sz="3600" b="1" dirty="0" smtClean="0"/>
              <a:t> </a:t>
            </a:r>
            <a:r>
              <a:rPr lang="en-US" sz="3600" b="1" dirty="0"/>
              <a:t>time can be considered as the </a:t>
            </a:r>
            <a:r>
              <a:rPr lang="en-US" sz="3600" b="1" dirty="0">
                <a:solidFill>
                  <a:srgbClr val="FFFF00"/>
                </a:solidFill>
              </a:rPr>
              <a:t>ancestors of </a:t>
            </a:r>
            <a:r>
              <a:rPr lang="en-US" sz="3600" b="1" dirty="0" smtClean="0">
                <a:solidFill>
                  <a:srgbClr val="FFFF00"/>
                </a:solidFill>
              </a:rPr>
              <a:t>universities </a:t>
            </a:r>
            <a:endParaRPr lang="tr-TR" sz="3600" b="1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5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94" y="764704"/>
            <a:ext cx="4070268" cy="5552231"/>
          </a:xfrm>
        </p:spPr>
        <p:txBody>
          <a:bodyPr/>
          <a:lstStyle/>
          <a:p>
            <a:r>
              <a:rPr lang="tr-TR" sz="3300" b="1" dirty="0" smtClean="0">
                <a:solidFill>
                  <a:srgbClr val="FFFF00"/>
                </a:solidFill>
              </a:rPr>
              <a:t>Sumerian </a:t>
            </a:r>
            <a:r>
              <a:rPr lang="tr-TR" sz="3300" b="1" dirty="0" err="1" smtClean="0">
                <a:solidFill>
                  <a:srgbClr val="FFFF00"/>
                </a:solidFill>
              </a:rPr>
              <a:t>clay</a:t>
            </a:r>
            <a:r>
              <a:rPr lang="tr-TR" sz="3300" b="1" dirty="0" smtClean="0">
                <a:solidFill>
                  <a:srgbClr val="FFFF00"/>
                </a:solidFill>
              </a:rPr>
              <a:t> tablet </a:t>
            </a:r>
            <a:r>
              <a:rPr lang="tr-TR" sz="3300" b="1" dirty="0" err="1" smtClean="0">
                <a:solidFill>
                  <a:srgbClr val="FFFF00"/>
                </a:solidFill>
              </a:rPr>
              <a:t>giving</a:t>
            </a:r>
            <a:r>
              <a:rPr lang="tr-TR" sz="3300" b="1" dirty="0" smtClean="0">
                <a:solidFill>
                  <a:srgbClr val="FFFF00"/>
                </a:solidFill>
              </a:rPr>
              <a:t> </a:t>
            </a:r>
            <a:r>
              <a:rPr lang="tr-TR" sz="3300" b="1" dirty="0" err="1" smtClean="0">
                <a:solidFill>
                  <a:srgbClr val="FFFF00"/>
                </a:solidFill>
              </a:rPr>
              <a:t>formula</a:t>
            </a:r>
            <a:r>
              <a:rPr lang="tr-TR" sz="3300" b="1" dirty="0" smtClean="0">
                <a:solidFill>
                  <a:srgbClr val="FFFF00"/>
                </a:solidFill>
              </a:rPr>
              <a:t> of </a:t>
            </a:r>
            <a:r>
              <a:rPr lang="tr-TR" sz="3300" b="1" dirty="0" err="1" smtClean="0">
                <a:solidFill>
                  <a:srgbClr val="FFFF00"/>
                </a:solidFill>
              </a:rPr>
              <a:t>extracting</a:t>
            </a:r>
            <a:r>
              <a:rPr lang="tr-TR" sz="3300" b="1" dirty="0" smtClean="0">
                <a:solidFill>
                  <a:srgbClr val="FFFF00"/>
                </a:solidFill>
              </a:rPr>
              <a:t> </a:t>
            </a:r>
            <a:r>
              <a:rPr lang="tr-TR" sz="3300" b="1" dirty="0" err="1" smtClean="0">
                <a:solidFill>
                  <a:srgbClr val="FFFF00"/>
                </a:solidFill>
              </a:rPr>
              <a:t>purple</a:t>
            </a:r>
            <a:r>
              <a:rPr lang="tr-TR" sz="3300" b="1" dirty="0" smtClean="0">
                <a:solidFill>
                  <a:srgbClr val="FFFF00"/>
                </a:solidFill>
              </a:rPr>
              <a:t> </a:t>
            </a:r>
            <a:r>
              <a:rPr lang="tr-TR" sz="3300" b="1" dirty="0" err="1" smtClean="0">
                <a:solidFill>
                  <a:srgbClr val="FFFF00"/>
                </a:solidFill>
              </a:rPr>
              <a:t>dye</a:t>
            </a:r>
            <a:r>
              <a:rPr lang="tr-TR" sz="3300" b="1" dirty="0" smtClean="0">
                <a:solidFill>
                  <a:srgbClr val="FFFF00"/>
                </a:solidFill>
              </a:rPr>
              <a:t> </a:t>
            </a:r>
            <a:r>
              <a:rPr lang="tr-TR" sz="3300" b="1" dirty="0" err="1" smtClean="0">
                <a:solidFill>
                  <a:srgbClr val="FFFF00"/>
                </a:solidFill>
              </a:rPr>
              <a:t>from</a:t>
            </a:r>
            <a:r>
              <a:rPr lang="tr-TR" sz="3300" b="1" dirty="0" smtClean="0">
                <a:solidFill>
                  <a:srgbClr val="FFFF00"/>
                </a:solidFill>
              </a:rPr>
              <a:t> </a:t>
            </a:r>
            <a:r>
              <a:rPr lang="tr-TR" sz="3300" b="1" dirty="0">
                <a:solidFill>
                  <a:srgbClr val="FFFF00"/>
                </a:solidFill>
              </a:rPr>
              <a:t/>
            </a:r>
            <a:br>
              <a:rPr lang="tr-TR" sz="3300" b="1" dirty="0">
                <a:solidFill>
                  <a:srgbClr val="FFFF00"/>
                </a:solidFill>
              </a:rPr>
            </a:br>
            <a:r>
              <a:rPr lang="tr-TR" sz="3300" b="1" dirty="0" err="1">
                <a:solidFill>
                  <a:srgbClr val="FFFF00"/>
                </a:solidFill>
              </a:rPr>
              <a:t>Mediterranean</a:t>
            </a:r>
            <a:r>
              <a:rPr lang="tr-TR" sz="3300" b="1" dirty="0">
                <a:solidFill>
                  <a:srgbClr val="FFFF00"/>
                </a:solidFill>
              </a:rPr>
              <a:t> </a:t>
            </a:r>
            <a:r>
              <a:rPr lang="tr-TR" sz="3300" b="1" dirty="0" err="1">
                <a:solidFill>
                  <a:srgbClr val="FFFF00"/>
                </a:solidFill>
              </a:rPr>
              <a:t>S</a:t>
            </a:r>
            <a:r>
              <a:rPr lang="tr-TR" sz="3300" b="1" dirty="0" err="1" smtClean="0">
                <a:solidFill>
                  <a:srgbClr val="FFFF00"/>
                </a:solidFill>
              </a:rPr>
              <a:t>ea</a:t>
            </a:r>
            <a:r>
              <a:rPr lang="tr-TR" sz="3300" b="1" dirty="0" smtClean="0">
                <a:solidFill>
                  <a:srgbClr val="FFFF00"/>
                </a:solidFill>
              </a:rPr>
              <a:t> </a:t>
            </a:r>
            <a:r>
              <a:rPr lang="tr-TR" sz="3300" b="1" dirty="0" err="1" smtClean="0">
                <a:solidFill>
                  <a:srgbClr val="FFFF00"/>
                </a:solidFill>
              </a:rPr>
              <a:t>snail</a:t>
            </a:r>
            <a:r>
              <a:rPr lang="tr-TR" sz="3300" b="1" dirty="0" smtClean="0">
                <a:solidFill>
                  <a:srgbClr val="FFFF00"/>
                </a:solidFill>
              </a:rPr>
              <a:t> </a:t>
            </a:r>
            <a:r>
              <a:rPr lang="tr-TR" sz="3300" b="1" dirty="0" err="1" smtClean="0">
                <a:solidFill>
                  <a:srgbClr val="FFFF00"/>
                </a:solidFill>
              </a:rPr>
              <a:t>Murex</a:t>
            </a:r>
            <a:r>
              <a:rPr lang="tr-TR" sz="3300" b="1" dirty="0" smtClean="0">
                <a:solidFill>
                  <a:srgbClr val="FFFF00"/>
                </a:solidFill>
              </a:rPr>
              <a:t> </a:t>
            </a:r>
            <a:r>
              <a:rPr lang="tr-TR" sz="3300" b="1" dirty="0" err="1">
                <a:solidFill>
                  <a:srgbClr val="FFFF00"/>
                </a:solidFill>
              </a:rPr>
              <a:t>b</a:t>
            </a:r>
            <a:r>
              <a:rPr lang="tr-TR" sz="3300" b="1" dirty="0" err="1" smtClean="0">
                <a:solidFill>
                  <a:srgbClr val="FFFF00"/>
                </a:solidFill>
              </a:rPr>
              <a:t>randaris</a:t>
            </a:r>
            <a:r>
              <a:rPr lang="tr-TR" sz="3300" b="1" dirty="0">
                <a:solidFill>
                  <a:srgbClr val="FFFF00"/>
                </a:solidFill>
              </a:rPr>
              <a:t/>
            </a:r>
            <a:br>
              <a:rPr lang="tr-TR" sz="3300" b="1" dirty="0">
                <a:solidFill>
                  <a:srgbClr val="FFFF00"/>
                </a:solidFill>
              </a:rPr>
            </a:br>
            <a:r>
              <a:rPr lang="tr-TR" sz="2800" b="1" dirty="0" smtClean="0">
                <a:solidFill>
                  <a:srgbClr val="FFFF00"/>
                </a:solidFill>
              </a:rPr>
              <a:t>(</a:t>
            </a:r>
            <a:r>
              <a:rPr lang="tr-TR" sz="2800" b="1" dirty="0" err="1" smtClean="0">
                <a:solidFill>
                  <a:srgbClr val="FFFF00"/>
                </a:solidFill>
              </a:rPr>
              <a:t>Copy</a:t>
            </a:r>
            <a:r>
              <a:rPr lang="tr-TR" sz="2800" b="1" dirty="0" smtClean="0">
                <a:solidFill>
                  <a:srgbClr val="FFFF00"/>
                </a:solidFill>
              </a:rPr>
              <a:t> of </a:t>
            </a:r>
            <a:r>
              <a:rPr lang="tr-TR" sz="2800" b="1" dirty="0" err="1" smtClean="0">
                <a:solidFill>
                  <a:srgbClr val="FFFF00"/>
                </a:solidFill>
              </a:rPr>
              <a:t>original</a:t>
            </a:r>
            <a:r>
              <a:rPr lang="tr-TR" sz="2800" b="1" dirty="0" smtClean="0">
                <a:solidFill>
                  <a:srgbClr val="FFFF00"/>
                </a:solidFill>
              </a:rPr>
              <a:t> tablet </a:t>
            </a:r>
            <a:r>
              <a:rPr lang="tr-TR" sz="2800" b="1" dirty="0" err="1" smtClean="0">
                <a:solidFill>
                  <a:srgbClr val="FFFF00"/>
                </a:solidFill>
              </a:rPr>
              <a:t>was</a:t>
            </a:r>
            <a:r>
              <a:rPr lang="tr-TR" sz="2800" b="1" dirty="0" smtClean="0">
                <a:solidFill>
                  <a:srgbClr val="FFFF00"/>
                </a:solidFill>
              </a:rPr>
              <a:t> </a:t>
            </a:r>
            <a:r>
              <a:rPr lang="tr-TR" sz="2800" b="1" dirty="0" err="1" smtClean="0">
                <a:solidFill>
                  <a:srgbClr val="FFFF00"/>
                </a:solidFill>
              </a:rPr>
              <a:t>made</a:t>
            </a:r>
            <a:r>
              <a:rPr lang="tr-TR" sz="2800" b="1" dirty="0" smtClean="0">
                <a:solidFill>
                  <a:srgbClr val="FFFF00"/>
                </a:solidFill>
              </a:rPr>
              <a:t> 2600 </a:t>
            </a:r>
            <a:r>
              <a:rPr lang="tr-TR" sz="2800" b="1" dirty="0" err="1" smtClean="0">
                <a:solidFill>
                  <a:srgbClr val="FFFF00"/>
                </a:solidFill>
              </a:rPr>
              <a:t>years</a:t>
            </a:r>
            <a:r>
              <a:rPr lang="tr-TR" sz="2800" b="1" dirty="0" smtClean="0">
                <a:solidFill>
                  <a:srgbClr val="FFFF00"/>
                </a:solidFill>
              </a:rPr>
              <a:t> </a:t>
            </a:r>
            <a:r>
              <a:rPr lang="tr-TR" sz="2800" b="1" dirty="0" err="1" smtClean="0">
                <a:solidFill>
                  <a:srgbClr val="FFFF00"/>
                </a:solidFill>
              </a:rPr>
              <a:t>ago</a:t>
            </a:r>
            <a:r>
              <a:rPr lang="tr-TR" sz="2800" b="1" dirty="0" smtClean="0">
                <a:solidFill>
                  <a:srgbClr val="FFFF00"/>
                </a:solidFill>
              </a:rPr>
              <a:t>)</a:t>
            </a:r>
            <a:endParaRPr lang="tr-TR" sz="2800" b="1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srgbClr val="FF9000"/>
                </a:solidFill>
              </a:rPr>
              <a:t>22.12.2016</a:t>
            </a:r>
            <a:endParaRPr lang="tr-TR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C1E0-100C-4F04-8FCE-67623D04FCC0}" type="slidenum">
              <a:rPr lang="tr-TR" smtClean="0">
                <a:solidFill>
                  <a:srgbClr val="FF9000"/>
                </a:solidFill>
              </a:rPr>
              <a:pPr/>
              <a:t>50</a:t>
            </a:fld>
            <a:endParaRPr lang="tr-TR">
              <a:solidFill>
                <a:srgbClr val="FF9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7462" y="116632"/>
            <a:ext cx="4658097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562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62" y="476671"/>
            <a:ext cx="3701265" cy="5840263"/>
          </a:xfrm>
        </p:spPr>
        <p:txBody>
          <a:bodyPr/>
          <a:lstStyle/>
          <a:p>
            <a:r>
              <a:rPr lang="tr-TR" b="1" dirty="0" err="1">
                <a:solidFill>
                  <a:srgbClr val="FFFF00"/>
                </a:solidFill>
              </a:rPr>
              <a:t>E</a:t>
            </a:r>
            <a:r>
              <a:rPr lang="tr-TR" b="1" dirty="0" err="1" smtClean="0">
                <a:solidFill>
                  <a:srgbClr val="FFFF00"/>
                </a:solidFill>
              </a:rPr>
              <a:t>xtraction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apparatus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used</a:t>
            </a:r>
            <a:r>
              <a:rPr lang="tr-TR" b="1" dirty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by</a:t>
            </a:r>
            <a:r>
              <a:rPr lang="tr-TR" b="1" dirty="0" smtClean="0">
                <a:solidFill>
                  <a:srgbClr val="FFFF00"/>
                </a:solidFill>
              </a:rPr>
              <a:t> Sumerian </a:t>
            </a:r>
            <a:r>
              <a:rPr lang="tr-TR" b="1" dirty="0" err="1" smtClean="0">
                <a:solidFill>
                  <a:srgbClr val="FFFF00"/>
                </a:solidFill>
              </a:rPr>
              <a:t>chemists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to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make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 err="1" smtClean="0">
                <a:solidFill>
                  <a:srgbClr val="FFFF00"/>
                </a:solidFill>
              </a:rPr>
              <a:t>perfumes</a:t>
            </a:r>
            <a:r>
              <a:rPr lang="tr-TR" b="1" dirty="0">
                <a:solidFill>
                  <a:srgbClr val="FFFF00"/>
                </a:solidFill>
              </a:rPr>
              <a:t/>
            </a:r>
            <a:br>
              <a:rPr lang="tr-TR" b="1" dirty="0">
                <a:solidFill>
                  <a:srgbClr val="FFFF00"/>
                </a:solidFill>
              </a:rPr>
            </a:br>
            <a:r>
              <a:rPr lang="tr-TR" b="1" dirty="0">
                <a:solidFill>
                  <a:srgbClr val="FFFF00"/>
                </a:solidFill>
              </a:rPr>
              <a:t>3</a:t>
            </a:r>
            <a:r>
              <a:rPr lang="tr-TR" b="1" dirty="0" smtClean="0">
                <a:solidFill>
                  <a:srgbClr val="FFFF00"/>
                </a:solidFill>
              </a:rPr>
              <a:t>500 B.C.</a:t>
            </a:r>
            <a:r>
              <a:rPr lang="tr-TR" b="1" dirty="0">
                <a:solidFill>
                  <a:srgbClr val="FFFF00"/>
                </a:solidFill>
              </a:rPr>
              <a:t/>
            </a:r>
            <a:br>
              <a:rPr lang="tr-TR" b="1" dirty="0">
                <a:solidFill>
                  <a:srgbClr val="FFFF00"/>
                </a:solidFill>
              </a:rPr>
            </a:br>
            <a:r>
              <a:rPr lang="tr-TR" b="1" dirty="0">
                <a:solidFill>
                  <a:srgbClr val="FFFF00"/>
                </a:solidFill>
              </a:rPr>
              <a:t>(Tepe </a:t>
            </a:r>
            <a:r>
              <a:rPr lang="tr-TR" b="1" dirty="0" err="1" smtClean="0">
                <a:solidFill>
                  <a:srgbClr val="FFFF00"/>
                </a:solidFill>
              </a:rPr>
              <a:t>Gavra</a:t>
            </a:r>
            <a:r>
              <a:rPr lang="tr-TR" b="1" dirty="0" smtClean="0">
                <a:solidFill>
                  <a:srgbClr val="FFFF00"/>
                </a:solidFill>
              </a:rPr>
              <a:t>-</a:t>
            </a:r>
            <a:r>
              <a:rPr lang="tr-TR" b="1" dirty="0">
                <a:solidFill>
                  <a:srgbClr val="FFFF00"/>
                </a:solidFill>
              </a:rPr>
              <a:t/>
            </a:r>
            <a:br>
              <a:rPr lang="tr-TR" b="1" dirty="0">
                <a:solidFill>
                  <a:srgbClr val="FFFF00"/>
                </a:solidFill>
              </a:rPr>
            </a:br>
            <a:r>
              <a:rPr lang="tr-TR" b="1" dirty="0" err="1" smtClean="0">
                <a:solidFill>
                  <a:srgbClr val="FFFF00"/>
                </a:solidFill>
              </a:rPr>
              <a:t>Iraq</a:t>
            </a:r>
            <a:r>
              <a:rPr lang="tr-TR" b="1" dirty="0" smtClean="0">
                <a:solidFill>
                  <a:srgbClr val="FFFF00"/>
                </a:solidFill>
              </a:rPr>
              <a:t>)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srgbClr val="FF9000"/>
                </a:solidFill>
              </a:rPr>
              <a:t>22.12.2016</a:t>
            </a:r>
            <a:endParaRPr lang="tr-TR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C1E0-100C-4F04-8FCE-67623D04FCC0}" type="slidenum">
              <a:rPr lang="tr-TR" smtClean="0">
                <a:solidFill>
                  <a:srgbClr val="FF9000"/>
                </a:solidFill>
              </a:rPr>
              <a:pPr/>
              <a:t>51</a:t>
            </a:fld>
            <a:endParaRPr lang="tr-TR">
              <a:solidFill>
                <a:srgbClr val="FF9000"/>
              </a:solidFill>
            </a:endParaRPr>
          </a:p>
        </p:txBody>
      </p:sp>
      <p:sp>
        <p:nvSpPr>
          <p:cNvPr id="6" name="Rectangle 3" descr="Figure21"/>
          <p:cNvSpPr>
            <a:spLocks noGrp="1" noChangeAspect="1" noChangeArrowheads="1"/>
          </p:cNvSpPr>
          <p:nvPr isPhoto="1">
            <p:ph idx="1"/>
          </p:nvPr>
        </p:nvSpPr>
        <p:spPr bwMode="auto">
          <a:xfrm>
            <a:off x="3707904" y="476672"/>
            <a:ext cx="5256584" cy="6120680"/>
          </a:xfrm>
          <a:prstGeom prst="rect">
            <a:avLst/>
          </a:prstGeom>
          <a:blipFill dpi="0" rotWithShape="1">
            <a:blip r:embed="rId2"/>
            <a:srcRect/>
            <a:stretch>
              <a:fillRect r="-20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b="1" dirty="0" smtClean="0">
                <a:solidFill>
                  <a:srgbClr val="FFFF00"/>
                </a:solidFill>
              </a:rPr>
              <a:t>5500 yıllık </a:t>
            </a:r>
            <a:r>
              <a:rPr lang="tr-TR" b="1" dirty="0" err="1" smtClean="0">
                <a:solidFill>
                  <a:srgbClr val="FFFF00"/>
                </a:solidFill>
              </a:rPr>
              <a:t>Ekstraksiyon</a:t>
            </a:r>
            <a:r>
              <a:rPr lang="tr-TR" b="1" dirty="0" smtClean="0">
                <a:solidFill>
                  <a:srgbClr val="FFFF00"/>
                </a:solidFill>
              </a:rPr>
              <a:t> </a:t>
            </a:r>
            <a:r>
              <a:rPr lang="tr-TR" b="1" dirty="0">
                <a:solidFill>
                  <a:srgbClr val="FFFF00"/>
                </a:solidFill>
              </a:rPr>
              <a:t>Cihazı </a:t>
            </a:r>
          </a:p>
        </p:txBody>
      </p:sp>
    </p:spTree>
    <p:extLst>
      <p:ext uri="{BB962C8B-B14F-4D97-AF65-F5344CB8AC3E}">
        <p14:creationId xmlns:p14="http://schemas.microsoft.com/office/powerpoint/2010/main" val="11621940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3312368" cy="4459410"/>
          </a:xfrm>
        </p:spPr>
        <p:txBody>
          <a:bodyPr/>
          <a:lstStyle/>
          <a:p>
            <a:r>
              <a:rPr lang="tr-TR" sz="3000" b="1" dirty="0" smtClean="0">
                <a:solidFill>
                  <a:srgbClr val="FFFF00"/>
                </a:solidFill>
              </a:rPr>
              <a:t>An </a:t>
            </a:r>
            <a:r>
              <a:rPr lang="tr-TR" sz="3000" b="1" dirty="0" err="1" smtClean="0">
                <a:solidFill>
                  <a:srgbClr val="FFFF00"/>
                </a:solidFill>
              </a:rPr>
              <a:t>exam</a:t>
            </a:r>
            <a:r>
              <a:rPr lang="tr-TR" sz="3000" b="1" dirty="0" smtClean="0">
                <a:solidFill>
                  <a:srgbClr val="FFFF00"/>
                </a:solidFill>
              </a:rPr>
              <a:t> </a:t>
            </a:r>
            <a:r>
              <a:rPr lang="tr-TR" sz="3000" b="1" dirty="0" err="1" smtClean="0">
                <a:solidFill>
                  <a:srgbClr val="FFFF00"/>
                </a:solidFill>
              </a:rPr>
              <a:t>question</a:t>
            </a:r>
            <a:r>
              <a:rPr lang="tr-TR" sz="3000" b="1" dirty="0" smtClean="0">
                <a:solidFill>
                  <a:srgbClr val="FFFF00"/>
                </a:solidFill>
              </a:rPr>
              <a:t> of </a:t>
            </a:r>
            <a:r>
              <a:rPr lang="tr-TR" sz="3000" b="1" dirty="0" err="1" smtClean="0">
                <a:solidFill>
                  <a:srgbClr val="FFFF00"/>
                </a:solidFill>
              </a:rPr>
              <a:t>Babylonians</a:t>
            </a:r>
            <a:r>
              <a:rPr lang="tr-TR" sz="3000" b="1" dirty="0" smtClean="0">
                <a:solidFill>
                  <a:srgbClr val="FFFF00"/>
                </a:solidFill>
              </a:rPr>
              <a:t> </a:t>
            </a:r>
            <a:r>
              <a:rPr lang="tr-TR" sz="3000" b="1" dirty="0" smtClean="0"/>
              <a:t>«</a:t>
            </a:r>
            <a:r>
              <a:rPr lang="tr-TR" sz="3000" b="1" dirty="0" err="1" smtClean="0"/>
              <a:t>Calculate</a:t>
            </a:r>
            <a:r>
              <a:rPr lang="tr-TR" sz="3000" b="1" dirty="0" smtClean="0"/>
              <a:t> ¼th of </a:t>
            </a:r>
            <a:r>
              <a:rPr lang="tr-TR" sz="3000" b="1" dirty="0" err="1" smtClean="0"/>
              <a:t>the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areas</a:t>
            </a:r>
            <a:r>
              <a:rPr lang="tr-TR" sz="3000" b="1" dirty="0" smtClean="0"/>
              <a:t> of </a:t>
            </a:r>
            <a:br>
              <a:rPr lang="tr-TR" sz="3000" b="1" dirty="0" smtClean="0"/>
            </a:br>
            <a:r>
              <a:rPr lang="tr-TR" sz="3000" b="1" dirty="0" smtClean="0"/>
              <a:t>a) </a:t>
            </a:r>
            <a:r>
              <a:rPr lang="tr-TR" sz="3000" b="1" dirty="0" err="1" smtClean="0"/>
              <a:t>the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circle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and</a:t>
            </a:r>
            <a:r>
              <a:rPr lang="tr-TR" sz="3000" b="1" dirty="0" smtClean="0"/>
              <a:t> b) </a:t>
            </a:r>
            <a:r>
              <a:rPr lang="tr-TR" sz="3000" b="1" dirty="0" err="1" smtClean="0"/>
              <a:t>the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square</a:t>
            </a:r>
            <a:r>
              <a:rPr lang="tr-TR" sz="3000" b="1" dirty="0" smtClean="0"/>
              <a:t>»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srgbClr val="FF9000"/>
                </a:solidFill>
              </a:rPr>
              <a:t>22.12.2016</a:t>
            </a:r>
            <a:endParaRPr lang="tr-TR">
              <a:solidFill>
                <a:srgbClr val="FF9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AC1E0-100C-4F04-8FCE-67623D04FCC0}" type="slidenum">
              <a:rPr lang="tr-TR" smtClean="0">
                <a:solidFill>
                  <a:srgbClr val="FF9000"/>
                </a:solidFill>
              </a:rPr>
              <a:pPr/>
              <a:t>52</a:t>
            </a:fld>
            <a:endParaRPr lang="tr-TR">
              <a:solidFill>
                <a:srgbClr val="FF9000"/>
              </a:solidFill>
            </a:endParaRPr>
          </a:p>
        </p:txBody>
      </p:sp>
      <p:pic>
        <p:nvPicPr>
          <p:cNvPr id="6" name="Resim 3" descr="http://www.maa.org/sites/default/files/images/upload_library/46/Swetz_2012_Math_Treasures/Friberg_J/MS_3050_Friber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2696"/>
            <a:ext cx="5544616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59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75724"/>
            <a:ext cx="7848872" cy="924475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SCHOOLS SPREAD TO EUROPE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58" y="1807361"/>
            <a:ext cx="8391830" cy="4645975"/>
          </a:xfrm>
        </p:spPr>
        <p:txBody>
          <a:bodyPr>
            <a:noAutofit/>
          </a:bodyPr>
          <a:lstStyle/>
          <a:p>
            <a:r>
              <a:rPr lang="en-US" sz="3200" b="1" dirty="0"/>
              <a:t>Hittites, Egyptians and Chinese opened their own schools </a:t>
            </a:r>
            <a:r>
              <a:rPr lang="en-US" sz="3200" b="1" dirty="0" smtClean="0"/>
              <a:t>later</a:t>
            </a:r>
            <a:endParaRPr lang="tr-TR" sz="3200" b="1" dirty="0" smtClean="0"/>
          </a:p>
          <a:p>
            <a:r>
              <a:rPr lang="tr-TR" sz="3200" b="1" dirty="0"/>
              <a:t>S</a:t>
            </a:r>
            <a:r>
              <a:rPr lang="en-US" sz="3200" b="1" dirty="0" err="1" smtClean="0"/>
              <a:t>chools</a:t>
            </a:r>
            <a:r>
              <a:rPr lang="en-US" sz="3200" b="1" dirty="0" smtClean="0"/>
              <a:t> </a:t>
            </a:r>
            <a:r>
              <a:rPr lang="tr-TR" sz="3200" b="1" dirty="0" smtClean="0"/>
              <a:t>in </a:t>
            </a:r>
            <a:r>
              <a:rPr lang="tr-TR" sz="3200" b="1" dirty="0" err="1" smtClean="0"/>
              <a:t>Greece</a:t>
            </a:r>
            <a:r>
              <a:rPr lang="en-US" sz="3200" b="1" dirty="0" smtClean="0"/>
              <a:t> </a:t>
            </a:r>
            <a:r>
              <a:rPr lang="en-US" sz="3200" b="1" dirty="0"/>
              <a:t>appeared around 450 B.C. </a:t>
            </a:r>
            <a:endParaRPr lang="tr-TR" sz="3200" b="1" dirty="0" smtClean="0"/>
          </a:p>
          <a:p>
            <a:r>
              <a:rPr lang="en-US" sz="3200" b="1" dirty="0" smtClean="0"/>
              <a:t>Few </a:t>
            </a:r>
            <a:r>
              <a:rPr lang="en-US" sz="3200" b="1" dirty="0"/>
              <a:t>centuries </a:t>
            </a:r>
            <a:r>
              <a:rPr lang="en-US" sz="3200" b="1" dirty="0" smtClean="0"/>
              <a:t>a</a:t>
            </a:r>
            <a:r>
              <a:rPr lang="tr-TR" sz="3200" b="1" dirty="0" smtClean="0"/>
              <a:t>f</a:t>
            </a:r>
            <a:r>
              <a:rPr lang="en-US" sz="3200" b="1" dirty="0" err="1" smtClean="0"/>
              <a:t>ter</a:t>
            </a:r>
            <a:r>
              <a:rPr lang="en-US" sz="3200" b="1" dirty="0" smtClean="0"/>
              <a:t> </a:t>
            </a:r>
            <a:r>
              <a:rPr lang="tr-TR" sz="3200" b="1" dirty="0" err="1" smtClean="0"/>
              <a:t>Greeks</a:t>
            </a:r>
            <a:r>
              <a:rPr lang="tr-TR" sz="3200" b="1" dirty="0" smtClean="0"/>
              <a:t>,</a:t>
            </a:r>
            <a:r>
              <a:rPr lang="tr-TR" sz="3200" b="1" dirty="0"/>
              <a:t> </a:t>
            </a:r>
            <a:r>
              <a:rPr lang="tr-TR" sz="3200" b="1" dirty="0" err="1" smtClean="0"/>
              <a:t>first</a:t>
            </a:r>
            <a:r>
              <a:rPr lang="tr-TR" sz="3200" b="1" dirty="0" smtClean="0"/>
              <a:t> </a:t>
            </a:r>
            <a:r>
              <a:rPr lang="en-US" sz="3200" b="1" dirty="0" smtClean="0"/>
              <a:t>schools </a:t>
            </a:r>
            <a:r>
              <a:rPr lang="en-US" sz="3200" b="1" dirty="0"/>
              <a:t>in Europe </a:t>
            </a:r>
            <a:r>
              <a:rPr lang="tr-TR" sz="3200" b="1" dirty="0" err="1" smtClean="0"/>
              <a:t>appear</a:t>
            </a:r>
            <a:r>
              <a:rPr lang="en-US" sz="3200" b="1" dirty="0" err="1" smtClean="0"/>
              <a:t>ed</a:t>
            </a:r>
            <a:r>
              <a:rPr lang="en-US" sz="3200" b="1" dirty="0" smtClean="0"/>
              <a:t> which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were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followed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by</a:t>
            </a:r>
            <a:r>
              <a:rPr lang="en-US" sz="3200" b="1" dirty="0" smtClean="0"/>
              <a:t> </a:t>
            </a:r>
            <a:r>
              <a:rPr lang="en-US" sz="3200" b="1" dirty="0"/>
              <a:t>Bologna and Oxford universities</a:t>
            </a:r>
            <a:endParaRPr lang="tr-TR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6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60840" cy="1339551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UNIVERSITY RANKING HISTORY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11256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First </a:t>
            </a:r>
            <a:r>
              <a:rPr lang="tr-TR" sz="3600" b="1" dirty="0" err="1" smtClean="0"/>
              <a:t>university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raking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was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published</a:t>
            </a:r>
            <a:r>
              <a:rPr lang="tr-TR" sz="3600" b="1" dirty="0" smtClean="0"/>
              <a:t> in England</a:t>
            </a:r>
            <a:r>
              <a:rPr lang="tr-TR" sz="3600" b="1" dirty="0"/>
              <a:t> </a:t>
            </a:r>
            <a:r>
              <a:rPr lang="tr-TR" sz="3600" b="1" dirty="0" err="1" smtClean="0"/>
              <a:t>by</a:t>
            </a:r>
            <a:r>
              <a:rPr lang="tr-TR" sz="3600" b="1" dirty="0" smtClean="0"/>
              <a:t> </a:t>
            </a:r>
            <a:r>
              <a:rPr lang="tr-TR" sz="3600" b="1" dirty="0" err="1"/>
              <a:t>Alick</a:t>
            </a:r>
            <a:r>
              <a:rPr lang="tr-TR" sz="3600" b="1" dirty="0"/>
              <a:t> Maclean </a:t>
            </a:r>
            <a:r>
              <a:rPr lang="tr-TR" sz="3600" b="1" dirty="0" smtClean="0"/>
              <a:t>in 1900</a:t>
            </a:r>
          </a:p>
          <a:p>
            <a:r>
              <a:rPr lang="tr-TR" sz="3600" b="1" dirty="0" smtClean="0"/>
              <a:t>His </a:t>
            </a:r>
            <a:r>
              <a:rPr lang="tr-TR" sz="3600" b="1" dirty="0" err="1" smtClean="0"/>
              <a:t>book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was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named</a:t>
            </a:r>
            <a:r>
              <a:rPr lang="tr-TR" sz="3600" b="1" dirty="0" smtClean="0"/>
              <a:t> «</a:t>
            </a:r>
            <a:r>
              <a:rPr lang="tr-TR" sz="3600" b="1" dirty="0" err="1" smtClean="0"/>
              <a:t>Where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We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Get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Our</a:t>
            </a:r>
            <a:r>
              <a:rPr lang="tr-TR" sz="3600" b="1" dirty="0" smtClean="0"/>
              <a:t> Best Men»</a:t>
            </a:r>
          </a:p>
          <a:p>
            <a:r>
              <a:rPr lang="tr-TR" sz="3600" b="1" dirty="0" smtClean="0"/>
              <a:t>First he </a:t>
            </a:r>
            <a:r>
              <a:rPr lang="tr-TR" sz="3600" b="1" dirty="0" err="1" smtClean="0"/>
              <a:t>listed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eminent</a:t>
            </a:r>
            <a:r>
              <a:rPr lang="tr-TR" sz="3600" b="1" dirty="0" smtClean="0"/>
              <a:t> men in England </a:t>
            </a:r>
            <a:r>
              <a:rPr lang="tr-TR" sz="3600" b="1" dirty="0" err="1" smtClean="0"/>
              <a:t>and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universities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they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attended</a:t>
            </a:r>
            <a:endParaRPr lang="tr-TR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7</a:t>
            </a:fld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b="1" dirty="0">
                <a:solidFill>
                  <a:srgbClr val="FFFF00"/>
                </a:solidFill>
              </a:rPr>
              <a:t>UNIVERSITY RANKING HISTORY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58" y="2564904"/>
            <a:ext cx="7998286" cy="4645975"/>
          </a:xfrm>
        </p:spPr>
        <p:txBody>
          <a:bodyPr>
            <a:normAutofit lnSpcReduction="10000"/>
          </a:bodyPr>
          <a:lstStyle/>
          <a:p>
            <a:r>
              <a:rPr lang="tr-TR" sz="3600" b="1" dirty="0" err="1" smtClean="0"/>
              <a:t>Then</a:t>
            </a:r>
            <a:r>
              <a:rPr lang="tr-TR" sz="3600" b="1" dirty="0" smtClean="0"/>
              <a:t> he </a:t>
            </a:r>
            <a:r>
              <a:rPr lang="tr-TR" sz="3600" b="1" dirty="0" err="1" smtClean="0"/>
              <a:t>ranked</a:t>
            </a:r>
            <a:r>
              <a:rPr lang="tr-TR" sz="3600" b="1" dirty="0" smtClean="0"/>
              <a:t> British </a:t>
            </a:r>
            <a:r>
              <a:rPr lang="tr-TR" sz="3600" b="1" dirty="0" err="1" smtClean="0"/>
              <a:t>universities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based</a:t>
            </a:r>
            <a:r>
              <a:rPr lang="tr-TR" sz="3600" b="1" dirty="0" smtClean="0"/>
              <a:t> on </a:t>
            </a:r>
            <a:r>
              <a:rPr lang="tr-TR" sz="3600" b="1" dirty="0" err="1" smtClean="0"/>
              <a:t>number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graduates</a:t>
            </a:r>
            <a:r>
              <a:rPr lang="tr-TR" sz="3600" b="1" dirty="0" smtClean="0"/>
              <a:t> in his </a:t>
            </a:r>
            <a:r>
              <a:rPr lang="tr-TR" sz="3600" b="1" dirty="0" err="1" smtClean="0"/>
              <a:t>list</a:t>
            </a:r>
            <a:r>
              <a:rPr lang="tr-TR" sz="3600" b="1" dirty="0" smtClean="0"/>
              <a:t> of </a:t>
            </a:r>
            <a:r>
              <a:rPr lang="tr-TR" sz="3600" b="1" dirty="0" err="1" smtClean="0"/>
              <a:t>eminent</a:t>
            </a:r>
            <a:r>
              <a:rPr lang="tr-TR" sz="3600" b="1" dirty="0" smtClean="0"/>
              <a:t> men</a:t>
            </a:r>
          </a:p>
          <a:p>
            <a:r>
              <a:rPr lang="tr-TR" sz="3600" b="1" dirty="0"/>
              <a:t>I</a:t>
            </a:r>
            <a:r>
              <a:rPr lang="en-US" sz="3600" b="1" dirty="0"/>
              <a:t>n</a:t>
            </a:r>
            <a:r>
              <a:rPr lang="tr-TR" sz="3600" b="1" dirty="0"/>
              <a:t> </a:t>
            </a:r>
            <a:r>
              <a:rPr lang="en-US" sz="3600" b="1" dirty="0"/>
              <a:t>1904 Havelock Ellis</a:t>
            </a:r>
            <a:r>
              <a:rPr lang="tr-TR" sz="3600" b="1" dirty="0"/>
              <a:t>, </a:t>
            </a:r>
            <a:r>
              <a:rPr lang="tr-TR" sz="3600" b="1" dirty="0" err="1"/>
              <a:t>ranked</a:t>
            </a:r>
            <a:r>
              <a:rPr lang="tr-TR" sz="3600" b="1" dirty="0"/>
              <a:t> British</a:t>
            </a:r>
            <a:r>
              <a:rPr lang="en-US" sz="3600" b="1" dirty="0"/>
              <a:t> universities </a:t>
            </a:r>
            <a:r>
              <a:rPr lang="tr-TR" sz="3600" b="1" dirty="0" err="1"/>
              <a:t>accoding</a:t>
            </a:r>
            <a:r>
              <a:rPr lang="tr-TR" sz="3600" b="1" dirty="0"/>
              <a:t> </a:t>
            </a:r>
            <a:r>
              <a:rPr lang="tr-TR" sz="3600" b="1" dirty="0" err="1" smtClean="0"/>
              <a:t>to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the</a:t>
            </a:r>
            <a:r>
              <a:rPr lang="tr-TR" sz="3600" b="1" dirty="0" smtClean="0"/>
              <a:t> </a:t>
            </a:r>
            <a:r>
              <a:rPr lang="tr-TR" sz="3600" b="1" dirty="0" err="1">
                <a:solidFill>
                  <a:srgbClr val="FFFF00"/>
                </a:solidFill>
              </a:rPr>
              <a:t>number</a:t>
            </a:r>
            <a:r>
              <a:rPr lang="tr-TR" sz="3600" b="1" dirty="0">
                <a:solidFill>
                  <a:srgbClr val="FFFF00"/>
                </a:solidFill>
              </a:rPr>
              <a:t> of </a:t>
            </a:r>
            <a:r>
              <a:rPr lang="en-US" sz="3600" b="1" dirty="0">
                <a:solidFill>
                  <a:srgbClr val="FFFF00"/>
                </a:solidFill>
              </a:rPr>
              <a:t>geniuses</a:t>
            </a:r>
            <a:r>
              <a:rPr lang="tr-TR" sz="3600" b="1" dirty="0">
                <a:solidFill>
                  <a:srgbClr val="FFFF00"/>
                </a:solidFill>
              </a:rPr>
              <a:t> </a:t>
            </a:r>
            <a:r>
              <a:rPr lang="tr-TR" sz="3600" b="1" dirty="0" err="1"/>
              <a:t>who</a:t>
            </a:r>
            <a:r>
              <a:rPr lang="en-US" sz="3600" b="1" dirty="0"/>
              <a:t> attended </a:t>
            </a:r>
            <a:r>
              <a:rPr lang="en-US" sz="3600" b="1" dirty="0" smtClean="0"/>
              <a:t>them</a:t>
            </a:r>
            <a:r>
              <a:rPr lang="tr-TR" sz="3600" b="1" dirty="0" smtClean="0"/>
              <a:t> </a:t>
            </a:r>
            <a:endParaRPr lang="tr-TR" sz="3600" b="1" dirty="0"/>
          </a:p>
          <a:p>
            <a:endParaRPr lang="tr-TR" sz="3600" b="1" dirty="0" smtClean="0"/>
          </a:p>
          <a:p>
            <a:endParaRPr lang="tr-TR" sz="3600" b="1" dirty="0" smtClean="0"/>
          </a:p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8</a:t>
            </a:fld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01" y="548680"/>
            <a:ext cx="7561897" cy="924475"/>
          </a:xfrm>
        </p:spPr>
        <p:txBody>
          <a:bodyPr/>
          <a:lstStyle/>
          <a:p>
            <a:r>
              <a:rPr lang="tr-TR" sz="4000" b="1" dirty="0" smtClean="0">
                <a:solidFill>
                  <a:srgbClr val="FFFF00"/>
                </a:solidFill>
              </a:rPr>
              <a:t>RANKINGS SPREAD TO USA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458042" cy="5040560"/>
          </a:xfrm>
        </p:spPr>
        <p:txBody>
          <a:bodyPr>
            <a:noAutofit/>
          </a:bodyPr>
          <a:lstStyle/>
          <a:p>
            <a:r>
              <a:rPr lang="tr-TR" sz="3600" b="1" dirty="0" smtClean="0"/>
              <a:t>In USA, J. </a:t>
            </a:r>
            <a:r>
              <a:rPr lang="tr-TR" sz="3600" b="1" dirty="0"/>
              <a:t>McKeen </a:t>
            </a:r>
            <a:r>
              <a:rPr lang="tr-TR" sz="3600" b="1" dirty="0" smtClean="0"/>
              <a:t>Cattell was impressed by British rankings </a:t>
            </a:r>
          </a:p>
          <a:p>
            <a:r>
              <a:rPr lang="tr-TR" sz="3600" b="1" dirty="0"/>
              <a:t>He </a:t>
            </a:r>
            <a:r>
              <a:rPr lang="tr-TR" sz="3600" b="1" dirty="0" smtClean="0"/>
              <a:t>published </a:t>
            </a:r>
            <a:r>
              <a:rPr lang="tr-TR" sz="3600" b="1" dirty="0"/>
              <a:t>«</a:t>
            </a:r>
            <a:r>
              <a:rPr lang="en-US" sz="3600" b="1" dirty="0" err="1" smtClean="0"/>
              <a:t>Americ</a:t>
            </a:r>
            <a:r>
              <a:rPr lang="tr-TR" sz="3600" b="1" dirty="0"/>
              <a:t>a</a:t>
            </a:r>
            <a:r>
              <a:rPr lang="en-US" sz="3600" b="1" dirty="0" smtClean="0"/>
              <a:t>n </a:t>
            </a:r>
            <a:r>
              <a:rPr lang="en-US" sz="3600" b="1" dirty="0"/>
              <a:t>Men of Science: A Biographical Dictionary</a:t>
            </a:r>
            <a:r>
              <a:rPr lang="tr-TR" sz="3600" b="1" dirty="0"/>
              <a:t>» in </a:t>
            </a:r>
            <a:r>
              <a:rPr lang="tr-TR" sz="3600" b="1" dirty="0" smtClean="0"/>
              <a:t>1906</a:t>
            </a:r>
          </a:p>
          <a:p>
            <a:r>
              <a:rPr lang="tr-TR" sz="3600" b="1" dirty="0" smtClean="0"/>
              <a:t>He updated his </a:t>
            </a:r>
            <a:r>
              <a:rPr lang="tr-TR" sz="3600" b="1" dirty="0" err="1" smtClean="0"/>
              <a:t>previous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study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and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ranked</a:t>
            </a:r>
            <a:r>
              <a:rPr lang="tr-TR" sz="3600" b="1" dirty="0" smtClean="0"/>
              <a:t> US </a:t>
            </a:r>
            <a:r>
              <a:rPr lang="tr-TR" sz="3600" b="1" dirty="0" err="1" smtClean="0"/>
              <a:t>universities</a:t>
            </a:r>
            <a:r>
              <a:rPr lang="tr-TR" sz="3600" b="1" dirty="0"/>
              <a:t> </a:t>
            </a:r>
            <a:r>
              <a:rPr lang="tr-TR" sz="3600" b="1" dirty="0" smtClean="0"/>
              <a:t>(1910) </a:t>
            </a:r>
            <a:endParaRPr lang="tr-TR" sz="3600" b="1" dirty="0"/>
          </a:p>
          <a:p>
            <a:endParaRPr lang="tr-TR" sz="36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white">
                    <a:shade val="50000"/>
                  </a:prstClr>
                </a:solidFill>
              </a:rPr>
              <a:t>13.03.2017</a:t>
            </a:r>
            <a:endParaRPr lang="tr-TR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5796-D667-4CB2-BC00-3BF368760D37}" type="slidenum">
              <a:rPr lang="tr-TR" smtClean="0">
                <a:solidFill>
                  <a:prstClr val="white">
                    <a:shade val="50000"/>
                  </a:prstClr>
                </a:solidFill>
              </a:rPr>
              <a:pPr/>
              <a:t>9</a:t>
            </a:fld>
            <a:r>
              <a:rPr lang="tr-TR" dirty="0" err="1" smtClean="0">
                <a:solidFill>
                  <a:prstClr val="white">
                    <a:shade val="50000"/>
                  </a:prstClr>
                </a:solidFill>
              </a:rPr>
              <a:t>nd</a:t>
            </a:r>
            <a:r>
              <a:rPr lang="tr-TR" dirty="0" smtClean="0">
                <a:solidFill>
                  <a:prstClr val="white">
                    <a:shade val="50000"/>
                  </a:prstClr>
                </a:solidFill>
              </a:rPr>
              <a:t> </a:t>
            </a:r>
            <a:endParaRPr lang="tr-TR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86522</TotalTime>
  <Words>1950</Words>
  <Application>Microsoft Office PowerPoint</Application>
  <PresentationFormat>On-screen Show (4:3)</PresentationFormat>
  <Paragraphs>293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Courier New</vt:lpstr>
      <vt:lpstr>Lato Medium</vt:lpstr>
      <vt:lpstr>Trebuchet MS</vt:lpstr>
      <vt:lpstr>Verdana</vt:lpstr>
      <vt:lpstr>Wingdings 2</vt:lpstr>
      <vt:lpstr>Autumn</vt:lpstr>
      <vt:lpstr>UNIVERSITY RANKINGS AND PROSPECTIVE STUDENTS  (SHORT VERSION)</vt:lpstr>
      <vt:lpstr>SUMERIAN SCRIBAL SCHOOLS</vt:lpstr>
      <vt:lpstr>SUMERIAN SCRIBAL SCHOOLS</vt:lpstr>
      <vt:lpstr>Sumerian clerk Dudu’s 4400 years old statue  (Bagdat Museum)</vt:lpstr>
      <vt:lpstr>SUMERIAN CLERKS</vt:lpstr>
      <vt:lpstr>SCHOOLS SPREAD TO EUROPE</vt:lpstr>
      <vt:lpstr>UNIVERSITY RANKING HISTORY</vt:lpstr>
      <vt:lpstr>UNIVERSITY RANKING HISTORY</vt:lpstr>
      <vt:lpstr>RANKINGS SPREAD TO USA</vt:lpstr>
      <vt:lpstr>FIRST RANKING FOR PROSPECTIVE STUDENTS</vt:lpstr>
      <vt:lpstr>OTHER RANKINGS IN US</vt:lpstr>
      <vt:lpstr>US NEWS AND WORLD REPORT</vt:lpstr>
      <vt:lpstr>WORLD UNIVERSITY RANKINGS</vt:lpstr>
      <vt:lpstr>WORLD UNIVERSITY RANKINGS</vt:lpstr>
      <vt:lpstr>WORLD UNIVERSITY RANKINGS</vt:lpstr>
      <vt:lpstr>RANKINGS AND PROSPECTIVE STUDENTS</vt:lpstr>
      <vt:lpstr>RANKINGS AND PROSPECTIVE STUDENTS</vt:lpstr>
      <vt:lpstr>HOBSONS INTERNATIONAL STUDENT SURVEY 2015: FACTORS IN INTERNATIONAL STUDENT DECISION-MAKING </vt:lpstr>
      <vt:lpstr>HOBSONS INTERNATIONAL STUDENT SURVEY 2015: FACTORS IN INTERNATIONAL STUDENT DECISION-MAKING </vt:lpstr>
      <vt:lpstr>HOBSONS INTERNATIONAL STUDENT SURVEY 2015</vt:lpstr>
      <vt:lpstr>PowerPoint Presentation</vt:lpstr>
      <vt:lpstr>WHICH LEAGUE TABLES DO YOU REFER TO? (HOBSONS ISS 2015)</vt:lpstr>
      <vt:lpstr> HOW USEFUL IS SOCIAL MEDIA FOR HIGHER EDUCATION RESEARCH PROCESS? (HOBSONS ISS 2015)</vt:lpstr>
      <vt:lpstr>PowerPoint Presentation</vt:lpstr>
      <vt:lpstr>UNIVERSITIES MUST BE READY FOR DIGITALLY LITERATE STUDENTS </vt:lpstr>
      <vt:lpstr>ICT and 3D: Significant changes in universities </vt:lpstr>
      <vt:lpstr>ICT and 3D: Significant changes in universities </vt:lpstr>
      <vt:lpstr>ICT and 3D: Significant changes in universities </vt:lpstr>
      <vt:lpstr>MOOCS: THREAT TO TREDITIONAL TEACHING? </vt:lpstr>
      <vt:lpstr>MOOCS: THREAT OR OPPORTUNITY? </vt:lpstr>
      <vt:lpstr>MOOCS: AN  OPPORTUNITY FOR INTERNATIONALIZATION </vt:lpstr>
      <vt:lpstr>INTERNATIONAL STUDENTS «KEY TO GLOBALIZATION»</vt:lpstr>
      <vt:lpstr>INTERNATIONAL STUDENTS «KEY TO GLOBALIZATION»</vt:lpstr>
      <vt:lpstr>INTERNATIONAL STUDENTS «KEY TO GLOBALIZATION»</vt:lpstr>
      <vt:lpstr>  CROSS-BORDER ACTIVITIES ENHANCES GLOBALIZATION </vt:lpstr>
      <vt:lpstr>DOUBLE MAJOR AND MINOR DEGREE DIPLOMAS </vt:lpstr>
      <vt:lpstr>DOUBLE MAJOR AND MINOR DEGREE DIPLOMAS </vt:lpstr>
      <vt:lpstr>DOUBLE MAJOR AND MINOR DEGREE DIPLOMAS </vt:lpstr>
      <vt:lpstr>ROBOTS &amp; ARTIFICIAL INTELLIGENCE</vt:lpstr>
      <vt:lpstr>ENTREPRENEURSHIP COURSES </vt:lpstr>
      <vt:lpstr>ENTREPRENEURSHIP COURSES </vt:lpstr>
      <vt:lpstr>ENTREPRENEURSHIP COURSES </vt:lpstr>
      <vt:lpstr>TECHNOLOGY INCUBATORS FOR STUDENTS  </vt:lpstr>
      <vt:lpstr>TECHNOLOGY INCUBATORS FOR STUDENTS</vt:lpstr>
      <vt:lpstr>SCIENCE PARKS (TECHNOLOGY PARKS)</vt:lpstr>
      <vt:lpstr>«PERFORMANCE BASED BUDGET» FOR STATE UNIVERSITIES</vt:lpstr>
      <vt:lpstr>1.STEP UP IN RANKINGS 2.STUDENT SATISFACTION</vt:lpstr>
      <vt:lpstr>THANK YOU FOR YOUR PATIENCE </vt:lpstr>
      <vt:lpstr>Sumerian clay tablet giving formula of obtaining soap from sea beans (uhulu) ash and sesame oil</vt:lpstr>
      <vt:lpstr>Sumerian clay tablet giving formula of extracting purple dye from  Mediterranean Sea snail Murex brandaris (Copy of original tablet was made 2600 years ago)</vt:lpstr>
      <vt:lpstr>Extraction apparatus used by Sumerian chemists to make perfumes 3500 B.C. (Tepe Gavra- Iraq)</vt:lpstr>
      <vt:lpstr>An exam question of Babylonians «Calculate ¼th of the areas of  a) the circle and b) the square»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ÜNİVERSİTE SIRALAMA SİSTEMLERİ VE TÜRK ÜNİVERSİTELERİNİN DURUMU</dc:title>
  <dc:creator>Ural Akbulut</dc:creator>
  <cp:lastModifiedBy>akbulut</cp:lastModifiedBy>
  <cp:revision>348</cp:revision>
  <dcterms:created xsi:type="dcterms:W3CDTF">2013-10-20T12:02:44Z</dcterms:created>
  <dcterms:modified xsi:type="dcterms:W3CDTF">2017-10-15T10:31:19Z</dcterms:modified>
</cp:coreProperties>
</file>